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93" r:id="rId4"/>
    <p:sldId id="320" r:id="rId5"/>
    <p:sldId id="328" r:id="rId6"/>
    <p:sldId id="329" r:id="rId7"/>
    <p:sldId id="330" r:id="rId8"/>
    <p:sldId id="331" r:id="rId9"/>
    <p:sldId id="332" r:id="rId10"/>
    <p:sldId id="333" r:id="rId11"/>
    <p:sldId id="334" r:id="rId12"/>
    <p:sldId id="327" r:id="rId13"/>
    <p:sldId id="326" r:id="rId14"/>
    <p:sldId id="342" r:id="rId15"/>
    <p:sldId id="339" r:id="rId16"/>
    <p:sldId id="340" r:id="rId17"/>
    <p:sldId id="341" r:id="rId18"/>
    <p:sldId id="343" r:id="rId19"/>
    <p:sldId id="321" r:id="rId20"/>
    <p:sldId id="322" r:id="rId21"/>
    <p:sldId id="336" r:id="rId22"/>
    <p:sldId id="337" r:id="rId23"/>
    <p:sldId id="338" r:id="rId24"/>
    <p:sldId id="323" r:id="rId25"/>
    <p:sldId id="263" r:id="rId26"/>
    <p:sldId id="265" r:id="rId27"/>
    <p:sldId id="344" r:id="rId28"/>
    <p:sldId id="345" r:id="rId29"/>
    <p:sldId id="319" r:id="rId30"/>
    <p:sldId id="273" r:id="rId31"/>
    <p:sldId id="274" r:id="rId32"/>
    <p:sldId id="283" r:id="rId33"/>
    <p:sldId id="278" r:id="rId34"/>
    <p:sldId id="347" r:id="rId35"/>
    <p:sldId id="318" r:id="rId36"/>
    <p:sldId id="289" r:id="rId37"/>
    <p:sldId id="34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30"/>
    <p:restoredTop sz="82202"/>
  </p:normalViewPr>
  <p:slideViewPr>
    <p:cSldViewPr snapToGrid="0" snapToObjects="1">
      <p:cViewPr varScale="1">
        <p:scale>
          <a:sx n="87" d="100"/>
          <a:sy n="87" d="100"/>
        </p:scale>
        <p:origin x="8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BE2D-D2A6-4245-A805-41291BCA8C79}"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D0AEA-5308-844C-85F2-F2AB48ECD1E4}" type="slidenum">
              <a:rPr lang="en-US" smtClean="0"/>
              <a:t>‹#›</a:t>
            </a:fld>
            <a:endParaRPr lang="en-US"/>
          </a:p>
        </p:txBody>
      </p:sp>
    </p:spTree>
    <p:extLst>
      <p:ext uri="{BB962C8B-B14F-4D97-AF65-F5344CB8AC3E}">
        <p14:creationId xmlns:p14="http://schemas.microsoft.com/office/powerpoint/2010/main" val="155851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D0AEA-5308-844C-85F2-F2AB48ECD1E4}" type="slidenum">
              <a:rPr lang="en-US" smtClean="0"/>
              <a:t>2</a:t>
            </a:fld>
            <a:endParaRPr lang="en-US"/>
          </a:p>
        </p:txBody>
      </p:sp>
    </p:spTree>
    <p:extLst>
      <p:ext uri="{BB962C8B-B14F-4D97-AF65-F5344CB8AC3E}">
        <p14:creationId xmlns:p14="http://schemas.microsoft.com/office/powerpoint/2010/main" val="60032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D0AEA-5308-844C-85F2-F2AB48ECD1E4}" type="slidenum">
              <a:rPr lang="en-US" smtClean="0"/>
              <a:t>3</a:t>
            </a:fld>
            <a:endParaRPr lang="en-US"/>
          </a:p>
        </p:txBody>
      </p:sp>
    </p:spTree>
    <p:extLst>
      <p:ext uri="{BB962C8B-B14F-4D97-AF65-F5344CB8AC3E}">
        <p14:creationId xmlns:p14="http://schemas.microsoft.com/office/powerpoint/2010/main" val="160148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D0AEA-5308-844C-85F2-F2AB48ECD1E4}" type="slidenum">
              <a:rPr lang="en-US" smtClean="0"/>
              <a:t>25</a:t>
            </a:fld>
            <a:endParaRPr lang="en-US"/>
          </a:p>
        </p:txBody>
      </p:sp>
    </p:spTree>
    <p:extLst>
      <p:ext uri="{BB962C8B-B14F-4D97-AF65-F5344CB8AC3E}">
        <p14:creationId xmlns:p14="http://schemas.microsoft.com/office/powerpoint/2010/main" val="141752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D0AEA-5308-844C-85F2-F2AB48ECD1E4}" type="slidenum">
              <a:rPr lang="en-US" smtClean="0"/>
              <a:t>26</a:t>
            </a:fld>
            <a:endParaRPr lang="en-US"/>
          </a:p>
        </p:txBody>
      </p:sp>
    </p:spTree>
    <p:extLst>
      <p:ext uri="{BB962C8B-B14F-4D97-AF65-F5344CB8AC3E}">
        <p14:creationId xmlns:p14="http://schemas.microsoft.com/office/powerpoint/2010/main" val="101500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D0AEA-5308-844C-85F2-F2AB48ECD1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328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D0AEA-5308-844C-85F2-F2AB48ECD1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49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D0AEA-5308-844C-85F2-F2AB48ECD1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64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D0AEA-5308-844C-85F2-F2AB48ECD1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56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D0AEA-5308-844C-85F2-F2AB48ECD1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2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79576" y="1344168"/>
            <a:ext cx="4840224" cy="48327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44168"/>
            <a:ext cx="5181600" cy="4832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4742A-63BA-714E-BE99-3566B15A3E7B}" type="datetimeFigureOut">
              <a:rPr lang="en-US" smtClean="0"/>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78009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3848100"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505450" y="987425"/>
            <a:ext cx="584993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7300" y="2057400"/>
            <a:ext cx="384810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45905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3905250" cy="1600200"/>
          </a:xfrm>
        </p:spPr>
        <p:txBody>
          <a:bodyPr anchor="b"/>
          <a:lstStyle>
            <a:lvl1pPr>
              <a:defRPr sz="3200" b="1"/>
            </a:lvl1pPr>
          </a:lstStyle>
          <a:p>
            <a:r>
              <a:rPr lang="en-US" dirty="0"/>
              <a:t>Click to edit Master title style</a:t>
            </a:r>
          </a:p>
        </p:txBody>
      </p:sp>
      <p:sp>
        <p:nvSpPr>
          <p:cNvPr id="3" name="Picture Placeholder 2"/>
          <p:cNvSpPr>
            <a:spLocks noGrp="1"/>
          </p:cNvSpPr>
          <p:nvPr>
            <p:ph type="pic" idx="1"/>
          </p:nvPr>
        </p:nvSpPr>
        <p:spPr>
          <a:xfrm>
            <a:off x="5562600" y="987425"/>
            <a:ext cx="579278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95400" y="2057400"/>
            <a:ext cx="39052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8594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1325563"/>
          </a:xfrm>
        </p:spPr>
        <p:txBody>
          <a:bodyPr/>
          <a:lstStyle/>
          <a:p>
            <a:r>
              <a:rPr lang="en-US"/>
              <a:t>Click to edit Master title style</a:t>
            </a:r>
          </a:p>
        </p:txBody>
      </p:sp>
      <p:sp>
        <p:nvSpPr>
          <p:cNvPr id="3" name="Vertical Text Placeholder 2"/>
          <p:cNvSpPr>
            <a:spLocks noGrp="1"/>
          </p:cNvSpPr>
          <p:nvPr>
            <p:ph type="body" orient="vert" idx="1"/>
          </p:nvPr>
        </p:nvSpPr>
        <p:spPr>
          <a:xfrm>
            <a:off x="1295400" y="1825625"/>
            <a:ext cx="100584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154147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1314450" y="365125"/>
            <a:ext cx="725805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67750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10134600" cy="732155"/>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219200" y="1261872"/>
            <a:ext cx="10134600" cy="49150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l" defTabSz="914400" rtl="0" eaLnBrk="1" latinLnBrk="0" hangingPunct="1">
              <a:lnSpc>
                <a:spcPct val="90000"/>
              </a:lnSpc>
              <a:spcBef>
                <a:spcPct val="0"/>
              </a:spcBef>
              <a:buNone/>
              <a:defRPr lang="en-US" sz="5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4605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759587"/>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idx="1"/>
          </p:nvPr>
        </p:nvSpPr>
        <p:spPr>
          <a:xfrm>
            <a:off x="1257300" y="1280160"/>
            <a:ext cx="10096500" cy="4896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8250" y="1709738"/>
            <a:ext cx="10109200" cy="2852737"/>
          </a:xfrm>
        </p:spPr>
        <p:txBody>
          <a:bodyPr anchor="b">
            <a:normAutofit/>
          </a:bodyPr>
          <a:lstStyle>
            <a:lvl1pPr>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38250" y="4589463"/>
            <a:ext cx="101092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34742A-63BA-714E-BE99-3566B15A3E7B}"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944907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649859"/>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sz="half" idx="1"/>
          </p:nvPr>
        </p:nvSpPr>
        <p:spPr>
          <a:xfrm>
            <a:off x="1257300" y="1225296"/>
            <a:ext cx="4838700" cy="4951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225296"/>
            <a:ext cx="5029200" cy="4951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8088" cy="659003"/>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57300" y="1190815"/>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181414"/>
            <a:ext cx="4954588" cy="40082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0800" y="1190815"/>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00800" y="2181414"/>
            <a:ext cx="4954588" cy="4008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34742A-63BA-714E-BE99-3566B15A3E7B}" type="datetimeFigureOut">
              <a:rPr lang="en-US" smtClean="0"/>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1177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741299"/>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C34742A-63BA-714E-BE99-3566B15A3E7B}" type="datetimeFigureOut">
              <a:rPr lang="en-US" smtClean="0"/>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97245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9576" y="365125"/>
            <a:ext cx="10174224" cy="71386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79576" y="1234440"/>
            <a:ext cx="10174224" cy="49425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79576"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4742A-63BA-714E-BE99-3566B15A3E7B}" type="datetimeFigureOut">
              <a:rPr lang="en-US" smtClean="0"/>
              <a:t>10/29/2025</a:t>
            </a:fld>
            <a:endParaRPr lang="en-US"/>
          </a:p>
        </p:txBody>
      </p:sp>
      <p:sp>
        <p:nvSpPr>
          <p:cNvPr id="5" name="Footer Placeholder 4"/>
          <p:cNvSpPr>
            <a:spLocks noGrp="1"/>
          </p:cNvSpPr>
          <p:nvPr>
            <p:ph type="ftr" sz="quarter" idx="3"/>
          </p:nvPr>
        </p:nvSpPr>
        <p:spPr>
          <a:xfrm>
            <a:off x="4379976"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5197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496C4-86D0-1A42-B37E-D950CC6AE520}" type="slidenum">
              <a:rPr lang="en-US" smtClean="0"/>
              <a:t>‹#›</a:t>
            </a:fld>
            <a:endParaRPr lang="en-US"/>
          </a:p>
        </p:txBody>
      </p:sp>
    </p:spTree>
    <p:extLst>
      <p:ext uri="{BB962C8B-B14F-4D97-AF65-F5344CB8AC3E}">
        <p14:creationId xmlns:p14="http://schemas.microsoft.com/office/powerpoint/2010/main" val="4338253"/>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B5F8E-119C-4FA3-810C-32321719D988}"/>
              </a:ext>
            </a:extLst>
          </p:cNvPr>
          <p:cNvSpPr>
            <a:spLocks noGrp="1"/>
          </p:cNvSpPr>
          <p:nvPr>
            <p:ph type="ctrTitle"/>
          </p:nvPr>
        </p:nvSpPr>
        <p:spPr/>
        <p:txBody>
          <a:bodyPr>
            <a:normAutofit/>
          </a:bodyPr>
          <a:lstStyle/>
          <a:p>
            <a:pPr algn="ctr"/>
            <a:r>
              <a:rPr lang="en-CA" sz="4400" b="1" dirty="0">
                <a:solidFill>
                  <a:schemeClr val="accent2"/>
                </a:solidFill>
                <a:latin typeface="Optima" charset="0"/>
              </a:rPr>
              <a:t>Operating Systems</a:t>
            </a:r>
          </a:p>
        </p:txBody>
      </p:sp>
      <p:sp>
        <p:nvSpPr>
          <p:cNvPr id="5" name="Subtitle 4">
            <a:extLst>
              <a:ext uri="{FF2B5EF4-FFF2-40B4-BE49-F238E27FC236}">
                <a16:creationId xmlns:a16="http://schemas.microsoft.com/office/drawing/2014/main" id="{D192E690-5B32-4895-91A4-582DE015B656}"/>
              </a:ext>
            </a:extLst>
          </p:cNvPr>
          <p:cNvSpPr>
            <a:spLocks noGrp="1"/>
          </p:cNvSpPr>
          <p:nvPr>
            <p:ph type="subTitle" idx="1"/>
          </p:nvPr>
        </p:nvSpPr>
        <p:spPr/>
        <p:txBody>
          <a:bodyPr>
            <a:normAutofit/>
          </a:bodyPr>
          <a:lstStyle/>
          <a:p>
            <a:r>
              <a:rPr lang="en-CA" b="1" dirty="0">
                <a:solidFill>
                  <a:schemeClr val="accent2"/>
                </a:solidFill>
                <a:ea typeface="+mj-ea"/>
                <a:cs typeface="+mj-cs"/>
              </a:rPr>
              <a:t>Windows, Linux, Mac</a:t>
            </a:r>
          </a:p>
        </p:txBody>
      </p:sp>
    </p:spTree>
    <p:extLst>
      <p:ext uri="{BB962C8B-B14F-4D97-AF65-F5344CB8AC3E}">
        <p14:creationId xmlns:p14="http://schemas.microsoft.com/office/powerpoint/2010/main" val="2443252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4933-25AE-3E9B-A774-B47F66049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24366-A91B-5641-4507-0883F5FF5738}"/>
              </a:ext>
            </a:extLst>
          </p:cNvPr>
          <p:cNvSpPr>
            <a:spLocks noGrp="1"/>
          </p:cNvSpPr>
          <p:nvPr>
            <p:ph type="title"/>
          </p:nvPr>
        </p:nvSpPr>
        <p:spPr/>
        <p:txBody>
          <a:bodyPr/>
          <a:lstStyle/>
          <a:p>
            <a:r>
              <a:rPr lang="en-CA" b="1" dirty="0"/>
              <a:t>File Systems</a:t>
            </a:r>
            <a:endParaRPr lang="en-CA" dirty="0"/>
          </a:p>
        </p:txBody>
      </p:sp>
      <p:sp>
        <p:nvSpPr>
          <p:cNvPr id="3" name="Content Placeholder 2">
            <a:extLst>
              <a:ext uri="{FF2B5EF4-FFF2-40B4-BE49-F238E27FC236}">
                <a16:creationId xmlns:a16="http://schemas.microsoft.com/office/drawing/2014/main" id="{DD8DD338-F1F5-EBC7-9BD7-5753B070A4A7}"/>
              </a:ext>
            </a:extLst>
          </p:cNvPr>
          <p:cNvSpPr>
            <a:spLocks noGrp="1"/>
          </p:cNvSpPr>
          <p:nvPr>
            <p:ph sz="half" idx="1"/>
          </p:nvPr>
        </p:nvSpPr>
        <p:spPr>
          <a:xfrm>
            <a:off x="1179576" y="1078992"/>
            <a:ext cx="4840224" cy="5097971"/>
          </a:xfrm>
        </p:spPr>
        <p:txBody>
          <a:bodyPr/>
          <a:lstStyle/>
          <a:p>
            <a:pPr marL="0" indent="0">
              <a:buNone/>
            </a:pPr>
            <a:r>
              <a:rPr lang="en-US" b="1" dirty="0"/>
              <a:t>Linked Allocation</a:t>
            </a:r>
          </a:p>
          <a:p>
            <a:pPr lvl="1"/>
            <a:r>
              <a:rPr lang="en-US" dirty="0"/>
              <a:t>In this scheme, each file is a linked list of disk blocks which need not be contiguous. Here,</a:t>
            </a:r>
          </a:p>
          <a:p>
            <a:pPr lvl="1"/>
            <a:r>
              <a:rPr lang="en-US" dirty="0"/>
              <a:t>The disk blocks can be scattered anywhere on the disk. The directory entry contains a pointer to the starting and the ending file block. </a:t>
            </a:r>
          </a:p>
          <a:p>
            <a:pPr lvl="1"/>
            <a:r>
              <a:rPr lang="en-US" dirty="0"/>
              <a:t>Each block contains a pointer to the next block occupied by the file. </a:t>
            </a:r>
          </a:p>
          <a:p>
            <a:endParaRPr lang="en-CA" dirty="0"/>
          </a:p>
        </p:txBody>
      </p:sp>
      <p:pic>
        <p:nvPicPr>
          <p:cNvPr id="5" name="Content Placeholder 4">
            <a:extLst>
              <a:ext uri="{FF2B5EF4-FFF2-40B4-BE49-F238E27FC236}">
                <a16:creationId xmlns:a16="http://schemas.microsoft.com/office/drawing/2014/main" id="{BAAA243B-7026-BC76-AB6E-103355F8D8E8}"/>
              </a:ext>
            </a:extLst>
          </p:cNvPr>
          <p:cNvPicPr>
            <a:picLocks noGrp="1" noChangeAspect="1"/>
          </p:cNvPicPr>
          <p:nvPr>
            <p:ph sz="half" idx="2"/>
          </p:nvPr>
        </p:nvPicPr>
        <p:blipFill>
          <a:blip r:embed="rId2"/>
          <a:stretch>
            <a:fillRect/>
          </a:stretch>
        </p:blipFill>
        <p:spPr>
          <a:xfrm>
            <a:off x="6172202" y="1310689"/>
            <a:ext cx="5181600" cy="3709667"/>
          </a:xfrm>
          <a:prstGeom prst="rect">
            <a:avLst/>
          </a:prstGeom>
        </p:spPr>
      </p:pic>
    </p:spTree>
    <p:extLst>
      <p:ext uri="{BB962C8B-B14F-4D97-AF65-F5344CB8AC3E}">
        <p14:creationId xmlns:p14="http://schemas.microsoft.com/office/powerpoint/2010/main" val="4046567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4B45-D069-30AC-EACD-2AD3DB018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F64A8-F184-03F3-0C24-D958D60EE420}"/>
              </a:ext>
            </a:extLst>
          </p:cNvPr>
          <p:cNvSpPr>
            <a:spLocks noGrp="1"/>
          </p:cNvSpPr>
          <p:nvPr>
            <p:ph type="title"/>
          </p:nvPr>
        </p:nvSpPr>
        <p:spPr/>
        <p:txBody>
          <a:bodyPr/>
          <a:lstStyle/>
          <a:p>
            <a:r>
              <a:rPr lang="en-CA" b="1" dirty="0"/>
              <a:t>File Systems</a:t>
            </a:r>
            <a:endParaRPr lang="en-CA" dirty="0"/>
          </a:p>
        </p:txBody>
      </p:sp>
      <p:sp>
        <p:nvSpPr>
          <p:cNvPr id="3" name="Content Placeholder 2">
            <a:extLst>
              <a:ext uri="{FF2B5EF4-FFF2-40B4-BE49-F238E27FC236}">
                <a16:creationId xmlns:a16="http://schemas.microsoft.com/office/drawing/2014/main" id="{A4E5D75A-C1CF-44F1-5E35-C9AC767AF860}"/>
              </a:ext>
            </a:extLst>
          </p:cNvPr>
          <p:cNvSpPr>
            <a:spLocks noGrp="1"/>
          </p:cNvSpPr>
          <p:nvPr>
            <p:ph sz="half" idx="1"/>
          </p:nvPr>
        </p:nvSpPr>
        <p:spPr>
          <a:xfrm>
            <a:off x="1179576" y="1078992"/>
            <a:ext cx="4840224" cy="5097971"/>
          </a:xfrm>
        </p:spPr>
        <p:txBody>
          <a:bodyPr>
            <a:normAutofit/>
          </a:bodyPr>
          <a:lstStyle/>
          <a:p>
            <a:pPr marL="0" indent="0">
              <a:buNone/>
            </a:pPr>
            <a:r>
              <a:rPr lang="en-US" b="1" dirty="0"/>
              <a:t>Indexed Allocation</a:t>
            </a:r>
          </a:p>
          <a:p>
            <a:pPr lvl="1"/>
            <a:r>
              <a:rPr lang="en-US" dirty="0"/>
              <a:t>In this scheme, a special block known as the Index block contains the pointers to all the blocks occupied by a file. Here,</a:t>
            </a:r>
          </a:p>
          <a:p>
            <a:pPr lvl="1"/>
            <a:r>
              <a:rPr lang="en-US" dirty="0"/>
              <a:t>Each file has its own index block. </a:t>
            </a:r>
          </a:p>
          <a:p>
            <a:pPr lvl="1"/>
            <a:r>
              <a:rPr lang="en-US" dirty="0"/>
              <a:t>The </a:t>
            </a:r>
            <a:r>
              <a:rPr lang="en-US" dirty="0" err="1"/>
              <a:t>i</a:t>
            </a:r>
            <a:r>
              <a:rPr lang="en-US" baseline="30000" dirty="0" err="1"/>
              <a:t>th</a:t>
            </a:r>
            <a:r>
              <a:rPr lang="en-US" dirty="0"/>
              <a:t> entry in the index block contains the disk address of the </a:t>
            </a:r>
            <a:r>
              <a:rPr lang="en-US" dirty="0" err="1"/>
              <a:t>i</a:t>
            </a:r>
            <a:r>
              <a:rPr lang="en-US" baseline="30000" dirty="0" err="1"/>
              <a:t>th</a:t>
            </a:r>
            <a:r>
              <a:rPr lang="en-US" dirty="0"/>
              <a:t> file block. </a:t>
            </a:r>
          </a:p>
          <a:p>
            <a:pPr lvl="1"/>
            <a:r>
              <a:rPr lang="en-US" dirty="0"/>
              <a:t>The directory entry contains the address of the index block as shown in the image. </a:t>
            </a:r>
          </a:p>
          <a:p>
            <a:endParaRPr lang="en-CA" dirty="0"/>
          </a:p>
        </p:txBody>
      </p:sp>
      <p:pic>
        <p:nvPicPr>
          <p:cNvPr id="7" name="Content Placeholder 6">
            <a:extLst>
              <a:ext uri="{FF2B5EF4-FFF2-40B4-BE49-F238E27FC236}">
                <a16:creationId xmlns:a16="http://schemas.microsoft.com/office/drawing/2014/main" id="{2250DACB-57E0-0015-A5EA-B19937B5638E}"/>
              </a:ext>
            </a:extLst>
          </p:cNvPr>
          <p:cNvPicPr>
            <a:picLocks noGrp="1" noChangeAspect="1"/>
          </p:cNvPicPr>
          <p:nvPr>
            <p:ph sz="half" idx="2"/>
          </p:nvPr>
        </p:nvPicPr>
        <p:blipFill>
          <a:blip r:embed="rId2"/>
          <a:stretch>
            <a:fillRect/>
          </a:stretch>
        </p:blipFill>
        <p:spPr>
          <a:xfrm>
            <a:off x="6172202" y="1200875"/>
            <a:ext cx="5181600" cy="3709667"/>
          </a:xfrm>
          <a:prstGeom prst="rect">
            <a:avLst/>
          </a:prstGeom>
        </p:spPr>
      </p:pic>
    </p:spTree>
    <p:extLst>
      <p:ext uri="{BB962C8B-B14F-4D97-AF65-F5344CB8AC3E}">
        <p14:creationId xmlns:p14="http://schemas.microsoft.com/office/powerpoint/2010/main" val="168269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F1E7-8AB6-1266-D2BC-F2A9DDC7926D}"/>
              </a:ext>
            </a:extLst>
          </p:cNvPr>
          <p:cNvSpPr>
            <a:spLocks noGrp="1"/>
          </p:cNvSpPr>
          <p:nvPr>
            <p:ph type="title"/>
          </p:nvPr>
        </p:nvSpPr>
        <p:spPr/>
        <p:txBody>
          <a:bodyPr>
            <a:normAutofit/>
          </a:bodyPr>
          <a:lstStyle/>
          <a:p>
            <a:r>
              <a:rPr lang="en-CA" b="1" dirty="0"/>
              <a:t>Processes</a:t>
            </a:r>
          </a:p>
        </p:txBody>
      </p:sp>
      <p:sp>
        <p:nvSpPr>
          <p:cNvPr id="3" name="Content Placeholder 2">
            <a:extLst>
              <a:ext uri="{FF2B5EF4-FFF2-40B4-BE49-F238E27FC236}">
                <a16:creationId xmlns:a16="http://schemas.microsoft.com/office/drawing/2014/main" id="{4CF98140-EA45-38DF-E93F-9EB93E91E629}"/>
              </a:ext>
            </a:extLst>
          </p:cNvPr>
          <p:cNvSpPr>
            <a:spLocks noGrp="1"/>
          </p:cNvSpPr>
          <p:nvPr>
            <p:ph idx="1"/>
          </p:nvPr>
        </p:nvSpPr>
        <p:spPr>
          <a:xfrm>
            <a:off x="1179576" y="1078992"/>
            <a:ext cx="10174224" cy="5097971"/>
          </a:xfrm>
        </p:spPr>
        <p:txBody>
          <a:bodyPr>
            <a:normAutofit fontScale="70000" lnSpcReduction="20000"/>
          </a:bodyPr>
          <a:lstStyle/>
          <a:p>
            <a:r>
              <a:rPr lang="en-US" dirty="0"/>
              <a:t>In an operating system, a process is an instance of a program that is currently being executed. It is the fundamental unit of work for the OS and includes the program's code, its current activity (like the program counter), and its data. Think of a program as the passive code on disk and a process as that program brought to life and actively running on the computer. </a:t>
            </a:r>
          </a:p>
          <a:p>
            <a:r>
              <a:rPr lang="en-US" dirty="0"/>
              <a:t>Execution: A process is the active, dynamic entity that follows a sequence of instructions.</a:t>
            </a:r>
          </a:p>
          <a:p>
            <a:r>
              <a:rPr lang="en-US" dirty="0"/>
              <a:t>Lifecycle: It goes through different states, such as new, ready, running, and waiting, and is eventually terminated.</a:t>
            </a:r>
          </a:p>
          <a:p>
            <a:r>
              <a:rPr lang="en-US" dirty="0"/>
              <a:t>Resources: When a process is created, the OS allocates necessary resources like memory, CPU time, and file access.</a:t>
            </a:r>
          </a:p>
          <a:p>
            <a:r>
              <a:rPr lang="en-US" dirty="0"/>
              <a:t>Key Components: A process includes its program code, its data, and a Process Control Block (PCB).</a:t>
            </a:r>
          </a:p>
          <a:p>
            <a:r>
              <a:rPr lang="en-US" dirty="0"/>
              <a:t>Process Control Block (PCB): This is a data structure used by the OS to manage the process, storing information like the process ID, priority, CPU registers, and memory pointers.</a:t>
            </a:r>
          </a:p>
          <a:p>
            <a:r>
              <a:rPr lang="en-US" dirty="0"/>
              <a:t>Relationship to Programs: A single program can create multiple processes. For example, opening the same application multiple times will result in multiple processes. </a:t>
            </a:r>
            <a:endParaRPr lang="en-CA" dirty="0"/>
          </a:p>
        </p:txBody>
      </p:sp>
    </p:spTree>
    <p:extLst>
      <p:ext uri="{BB962C8B-B14F-4D97-AF65-F5344CB8AC3E}">
        <p14:creationId xmlns:p14="http://schemas.microsoft.com/office/powerpoint/2010/main" val="152703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96F0-0AA5-32BF-40E8-9AE8B2111786}"/>
              </a:ext>
            </a:extLst>
          </p:cNvPr>
          <p:cNvSpPr>
            <a:spLocks noGrp="1"/>
          </p:cNvSpPr>
          <p:nvPr>
            <p:ph type="title"/>
          </p:nvPr>
        </p:nvSpPr>
        <p:spPr/>
        <p:txBody>
          <a:bodyPr/>
          <a:lstStyle/>
          <a:p>
            <a:r>
              <a:rPr lang="en-CA" b="1" dirty="0"/>
              <a:t>Processes</a:t>
            </a:r>
          </a:p>
        </p:txBody>
      </p:sp>
      <p:sp>
        <p:nvSpPr>
          <p:cNvPr id="3" name="Content Placeholder 2">
            <a:extLst>
              <a:ext uri="{FF2B5EF4-FFF2-40B4-BE49-F238E27FC236}">
                <a16:creationId xmlns:a16="http://schemas.microsoft.com/office/drawing/2014/main" id="{80202013-1C4C-68A7-6945-B6357CEBFF94}"/>
              </a:ext>
            </a:extLst>
          </p:cNvPr>
          <p:cNvSpPr>
            <a:spLocks noGrp="1"/>
          </p:cNvSpPr>
          <p:nvPr>
            <p:ph idx="1"/>
          </p:nvPr>
        </p:nvSpPr>
        <p:spPr>
          <a:xfrm>
            <a:off x="1179576" y="1078992"/>
            <a:ext cx="10174224" cy="4715881"/>
          </a:xfrm>
        </p:spPr>
        <p:txBody>
          <a:bodyPr>
            <a:normAutofit fontScale="92500" lnSpcReduction="20000"/>
          </a:bodyPr>
          <a:lstStyle/>
          <a:p>
            <a:r>
              <a:rPr lang="en-US" dirty="0"/>
              <a:t>Similarities across operating systems</a:t>
            </a:r>
          </a:p>
          <a:p>
            <a:r>
              <a:rPr lang="en-US" dirty="0"/>
              <a:t>Core responsibilities: All operating systems are responsible for managing system resources like the CPU, memory, and devices to provide services for programs.</a:t>
            </a:r>
          </a:p>
          <a:p>
            <a:r>
              <a:rPr lang="en-US" dirty="0"/>
              <a:t>Process abstraction: They all provide a layer of abstraction to hide the complexity of the hardware, allowing programs to interact with the system through an Application Programming Interface (API).</a:t>
            </a:r>
          </a:p>
          <a:p>
            <a:r>
              <a:rPr lang="en-US" dirty="0"/>
              <a:t>Basic functions: They all have a process scheduler, memory management, I/O handling, and a way to manage files.</a:t>
            </a:r>
          </a:p>
          <a:p>
            <a:r>
              <a:rPr lang="en-US" dirty="0"/>
              <a:t>Use of queues: They all use queues to hold waiting processes and use clock cycles to time their execution.</a:t>
            </a:r>
          </a:p>
          <a:p>
            <a:r>
              <a:rPr lang="en-US" dirty="0"/>
              <a:t>Context switching: They all use context switching to quickly switch between processes, creating the illusion of multitasking. </a:t>
            </a:r>
            <a:endParaRPr lang="en-CA" dirty="0"/>
          </a:p>
        </p:txBody>
      </p:sp>
    </p:spTree>
    <p:extLst>
      <p:ext uri="{BB962C8B-B14F-4D97-AF65-F5344CB8AC3E}">
        <p14:creationId xmlns:p14="http://schemas.microsoft.com/office/powerpoint/2010/main" val="117450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8ED1-F9D0-2CCB-5108-0ECBDB344ECE}"/>
              </a:ext>
            </a:extLst>
          </p:cNvPr>
          <p:cNvSpPr>
            <a:spLocks noGrp="1"/>
          </p:cNvSpPr>
          <p:nvPr>
            <p:ph type="title"/>
          </p:nvPr>
        </p:nvSpPr>
        <p:spPr/>
        <p:txBody>
          <a:bodyPr/>
          <a:lstStyle/>
          <a:p>
            <a:r>
              <a:rPr lang="en-CA" dirty="0"/>
              <a:t>Summarizing the OS Responsibilities</a:t>
            </a:r>
          </a:p>
        </p:txBody>
      </p:sp>
      <p:sp>
        <p:nvSpPr>
          <p:cNvPr id="3" name="Content Placeholder 2">
            <a:extLst>
              <a:ext uri="{FF2B5EF4-FFF2-40B4-BE49-F238E27FC236}">
                <a16:creationId xmlns:a16="http://schemas.microsoft.com/office/drawing/2014/main" id="{BF3EDABF-41F9-1984-8FEA-ABBE66531752}"/>
              </a:ext>
            </a:extLst>
          </p:cNvPr>
          <p:cNvSpPr>
            <a:spLocks noGrp="1"/>
          </p:cNvSpPr>
          <p:nvPr>
            <p:ph idx="1"/>
          </p:nvPr>
        </p:nvSpPr>
        <p:spPr/>
        <p:txBody>
          <a:bodyPr/>
          <a:lstStyle/>
          <a:p>
            <a:pPr marL="0" indent="0">
              <a:buNone/>
            </a:pPr>
            <a:r>
              <a:rPr lang="en-CA" dirty="0"/>
              <a:t>Now that we know what memory, file systems and processes are let's summarize how the OS manages these resources</a:t>
            </a:r>
          </a:p>
          <a:p>
            <a:r>
              <a:rPr lang="en-CA" dirty="0"/>
              <a:t>Memory management</a:t>
            </a:r>
          </a:p>
          <a:p>
            <a:r>
              <a:rPr lang="en-CA" dirty="0"/>
              <a:t>File management</a:t>
            </a:r>
          </a:p>
          <a:p>
            <a:r>
              <a:rPr lang="en-CA" dirty="0"/>
              <a:t>Process management</a:t>
            </a:r>
          </a:p>
          <a:p>
            <a:endParaRPr lang="en-CA" dirty="0"/>
          </a:p>
        </p:txBody>
      </p:sp>
    </p:spTree>
    <p:extLst>
      <p:ext uri="{BB962C8B-B14F-4D97-AF65-F5344CB8AC3E}">
        <p14:creationId xmlns:p14="http://schemas.microsoft.com/office/powerpoint/2010/main" val="3222030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9D1D-59BE-EFCB-64B3-673D6C87407A}"/>
              </a:ext>
            </a:extLst>
          </p:cNvPr>
          <p:cNvSpPr>
            <a:spLocks noGrp="1"/>
          </p:cNvSpPr>
          <p:nvPr>
            <p:ph type="title"/>
          </p:nvPr>
        </p:nvSpPr>
        <p:spPr/>
        <p:txBody>
          <a:bodyPr>
            <a:normAutofit/>
          </a:bodyPr>
          <a:lstStyle/>
          <a:p>
            <a:r>
              <a:rPr lang="en-CA" dirty="0"/>
              <a:t>Memory management</a:t>
            </a:r>
          </a:p>
        </p:txBody>
      </p:sp>
      <p:sp>
        <p:nvSpPr>
          <p:cNvPr id="3" name="Content Placeholder 2">
            <a:extLst>
              <a:ext uri="{FF2B5EF4-FFF2-40B4-BE49-F238E27FC236}">
                <a16:creationId xmlns:a16="http://schemas.microsoft.com/office/drawing/2014/main" id="{50D6EC0D-4688-43B1-E461-970B76B377BE}"/>
              </a:ext>
            </a:extLst>
          </p:cNvPr>
          <p:cNvSpPr>
            <a:spLocks noGrp="1"/>
          </p:cNvSpPr>
          <p:nvPr>
            <p:ph idx="1"/>
          </p:nvPr>
        </p:nvSpPr>
        <p:spPr>
          <a:xfrm>
            <a:off x="1179576" y="1078993"/>
            <a:ext cx="10174224" cy="4726896"/>
          </a:xfrm>
        </p:spPr>
        <p:txBody>
          <a:bodyPr>
            <a:normAutofit fontScale="85000" lnSpcReduction="10000"/>
          </a:bodyPr>
          <a:lstStyle/>
          <a:p>
            <a:pPr marL="0" indent="0">
              <a:buNone/>
            </a:pPr>
            <a:r>
              <a:rPr lang="en-US" b="1" dirty="0"/>
              <a:t>Allocation and deallocation: </a:t>
            </a:r>
          </a:p>
          <a:p>
            <a:pPr lvl="1"/>
            <a:r>
              <a:rPr lang="en-US" dirty="0"/>
              <a:t>The OS allocates memory to processes when they need it and reclaims it when they are finished, keeping a record of which memory addresses are in use and which are free.</a:t>
            </a:r>
          </a:p>
          <a:p>
            <a:pPr marL="0" lvl="1" indent="0">
              <a:spcBef>
                <a:spcPts val="1000"/>
              </a:spcBef>
              <a:buNone/>
            </a:pPr>
            <a:r>
              <a:rPr lang="en-US" sz="2800" b="1" dirty="0"/>
              <a:t>Virtual memory:</a:t>
            </a:r>
          </a:p>
          <a:p>
            <a:pPr lvl="1"/>
            <a:r>
              <a:rPr lang="en-US" dirty="0"/>
              <a:t>When physical RAM (RAM) is full, the OS uses disk space as an extension of RAM. It moves inactive data from RAM to the disk (a process called swapping) to free up RAM for active processes.</a:t>
            </a:r>
          </a:p>
          <a:p>
            <a:pPr marL="0" indent="0">
              <a:buNone/>
            </a:pPr>
            <a:r>
              <a:rPr lang="en-US" b="1" dirty="0"/>
              <a:t>Paging and segmentation</a:t>
            </a:r>
            <a:r>
              <a:rPr lang="en-US" dirty="0"/>
              <a:t>: These are techniques the OS uses to manage memory.</a:t>
            </a:r>
          </a:p>
          <a:p>
            <a:pPr lvl="1"/>
            <a:r>
              <a:rPr lang="en-US" dirty="0"/>
              <a:t>Paging: Divides memory into fixed-size blocks called pages for efficient allocation.</a:t>
            </a:r>
          </a:p>
          <a:p>
            <a:pPr lvl="1"/>
            <a:r>
              <a:rPr lang="en-US" dirty="0"/>
              <a:t>Segmentation: Divides memory into variable-sized blocks called segments that correspond to logical program divisions like code, data, or stack.</a:t>
            </a:r>
          </a:p>
          <a:p>
            <a:r>
              <a:rPr lang="en-US" dirty="0"/>
              <a:t>Memory protection: </a:t>
            </a:r>
          </a:p>
          <a:p>
            <a:pPr lvl="1"/>
            <a:r>
              <a:rPr lang="en-US" dirty="0"/>
              <a:t>The OS isolates processes from each other to prevent them from interfering with each other's memory. </a:t>
            </a:r>
            <a:endParaRPr lang="en-CA" dirty="0"/>
          </a:p>
        </p:txBody>
      </p:sp>
    </p:spTree>
    <p:extLst>
      <p:ext uri="{BB962C8B-B14F-4D97-AF65-F5344CB8AC3E}">
        <p14:creationId xmlns:p14="http://schemas.microsoft.com/office/powerpoint/2010/main" val="57689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1434-D9BA-3245-5368-2C443B269AEB}"/>
              </a:ext>
            </a:extLst>
          </p:cNvPr>
          <p:cNvSpPr>
            <a:spLocks noGrp="1"/>
          </p:cNvSpPr>
          <p:nvPr>
            <p:ph type="title"/>
          </p:nvPr>
        </p:nvSpPr>
        <p:spPr/>
        <p:txBody>
          <a:bodyPr>
            <a:normAutofit/>
          </a:bodyPr>
          <a:lstStyle/>
          <a:p>
            <a:r>
              <a:rPr lang="en-US" dirty="0"/>
              <a:t>File management</a:t>
            </a:r>
            <a:endParaRPr lang="en-CA" dirty="0"/>
          </a:p>
        </p:txBody>
      </p:sp>
      <p:sp>
        <p:nvSpPr>
          <p:cNvPr id="3" name="Content Placeholder 2">
            <a:extLst>
              <a:ext uri="{FF2B5EF4-FFF2-40B4-BE49-F238E27FC236}">
                <a16:creationId xmlns:a16="http://schemas.microsoft.com/office/drawing/2014/main" id="{FAFD417E-9867-DDF2-0244-B6359CE431FC}"/>
              </a:ext>
            </a:extLst>
          </p:cNvPr>
          <p:cNvSpPr>
            <a:spLocks noGrp="1"/>
          </p:cNvSpPr>
          <p:nvPr>
            <p:ph idx="1"/>
          </p:nvPr>
        </p:nvSpPr>
        <p:spPr>
          <a:xfrm>
            <a:off x="1179576" y="1078993"/>
            <a:ext cx="10174224" cy="4605712"/>
          </a:xfrm>
        </p:spPr>
        <p:txBody>
          <a:bodyPr>
            <a:normAutofit fontScale="92500" lnSpcReduction="20000"/>
          </a:bodyPr>
          <a:lstStyle/>
          <a:p>
            <a:pPr marL="0" indent="0">
              <a:buNone/>
            </a:pPr>
            <a:r>
              <a:rPr lang="en-US" b="1" dirty="0"/>
              <a:t>File system: </a:t>
            </a:r>
          </a:p>
          <a:p>
            <a:r>
              <a:rPr lang="en-US" dirty="0"/>
              <a:t>The OS uses a file system (like ext4 or NTFS) to organize data on storage devices, providing a structure for naming, storing, and retrieving files.</a:t>
            </a:r>
          </a:p>
          <a:p>
            <a:pPr marL="0" indent="0">
              <a:buNone/>
            </a:pPr>
            <a:r>
              <a:rPr lang="en-US" b="1" dirty="0"/>
              <a:t>Directory structure: </a:t>
            </a:r>
          </a:p>
          <a:p>
            <a:r>
              <a:rPr lang="en-US" dirty="0"/>
              <a:t>It creates a hierarchical structure of directories (or folders) to help users and programs locate files easily.</a:t>
            </a:r>
          </a:p>
          <a:p>
            <a:pPr marL="0" indent="0">
              <a:buNone/>
            </a:pPr>
            <a:r>
              <a:rPr lang="en-US" b="1" dirty="0"/>
              <a:t>Tracking and access control: </a:t>
            </a:r>
          </a:p>
          <a:p>
            <a:r>
              <a:rPr lang="en-US" dirty="0"/>
              <a:t>The OS tracks the location of each file on the disk and manages access permissions to protect files from unauthorized access or modification.</a:t>
            </a:r>
          </a:p>
          <a:p>
            <a:pPr marL="0" indent="0">
              <a:buNone/>
            </a:pPr>
            <a:r>
              <a:rPr lang="en-US" b="1" dirty="0"/>
              <a:t>Interaction with devices: </a:t>
            </a:r>
          </a:p>
          <a:p>
            <a:r>
              <a:rPr lang="en-US" dirty="0"/>
              <a:t>The OS communicates with storage devices through device drivers to perform read and write operations. </a:t>
            </a:r>
            <a:endParaRPr lang="en-CA" dirty="0"/>
          </a:p>
        </p:txBody>
      </p:sp>
    </p:spTree>
    <p:extLst>
      <p:ext uri="{BB962C8B-B14F-4D97-AF65-F5344CB8AC3E}">
        <p14:creationId xmlns:p14="http://schemas.microsoft.com/office/powerpoint/2010/main" val="64497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9C52-FA77-0504-8160-3F80A6E09999}"/>
              </a:ext>
            </a:extLst>
          </p:cNvPr>
          <p:cNvSpPr>
            <a:spLocks noGrp="1"/>
          </p:cNvSpPr>
          <p:nvPr>
            <p:ph type="title"/>
          </p:nvPr>
        </p:nvSpPr>
        <p:spPr/>
        <p:txBody>
          <a:bodyPr>
            <a:normAutofit/>
          </a:bodyPr>
          <a:lstStyle/>
          <a:p>
            <a:r>
              <a:rPr lang="en-CA" dirty="0"/>
              <a:t>Process management</a:t>
            </a:r>
          </a:p>
        </p:txBody>
      </p:sp>
      <p:sp>
        <p:nvSpPr>
          <p:cNvPr id="3" name="Content Placeholder 2">
            <a:extLst>
              <a:ext uri="{FF2B5EF4-FFF2-40B4-BE49-F238E27FC236}">
                <a16:creationId xmlns:a16="http://schemas.microsoft.com/office/drawing/2014/main" id="{D7B30AEC-A2E1-C701-47FF-B800251F0440}"/>
              </a:ext>
            </a:extLst>
          </p:cNvPr>
          <p:cNvSpPr>
            <a:spLocks noGrp="1"/>
          </p:cNvSpPr>
          <p:nvPr>
            <p:ph idx="1"/>
          </p:nvPr>
        </p:nvSpPr>
        <p:spPr>
          <a:xfrm>
            <a:off x="1179576" y="1078992"/>
            <a:ext cx="10174224" cy="4748931"/>
          </a:xfrm>
        </p:spPr>
        <p:txBody>
          <a:bodyPr>
            <a:normAutofit fontScale="92500" lnSpcReduction="10000"/>
          </a:bodyPr>
          <a:lstStyle/>
          <a:p>
            <a:pPr marL="0" indent="0">
              <a:buNone/>
            </a:pPr>
            <a:r>
              <a:rPr lang="en-US" b="1" dirty="0"/>
              <a:t>Process creation and termination: </a:t>
            </a:r>
          </a:p>
          <a:p>
            <a:pPr lvl="1"/>
            <a:r>
              <a:rPr lang="en-US" dirty="0"/>
              <a:t>The OS manages the entire lifecycle of a process, from its creation to its termination.</a:t>
            </a:r>
          </a:p>
          <a:p>
            <a:pPr marL="0" indent="0">
              <a:buNone/>
            </a:pPr>
            <a:r>
              <a:rPr lang="en-US" b="1" dirty="0"/>
              <a:t>Process Control Block (PCB): </a:t>
            </a:r>
          </a:p>
          <a:p>
            <a:pPr lvl="1"/>
            <a:r>
              <a:rPr lang="en-US" dirty="0"/>
              <a:t>The OS maintains a data structure called a PCB for each process. The PCB stores essential information about the process, such as its ID, state (running, waiting, etc.), and memory and CPU registers.</a:t>
            </a:r>
          </a:p>
          <a:p>
            <a:pPr marL="0" indent="0">
              <a:buNone/>
            </a:pPr>
            <a:r>
              <a:rPr lang="en-US" b="1" dirty="0"/>
              <a:t>Scheduling: </a:t>
            </a:r>
          </a:p>
          <a:p>
            <a:pPr lvl="1"/>
            <a:r>
              <a:rPr lang="en-US" dirty="0"/>
              <a:t>The OS uses a scheduler to determine which process gets to run on the CPU and for how long, ensuring fair and efficient use of the CPU.</a:t>
            </a:r>
          </a:p>
          <a:p>
            <a:pPr marL="0" indent="0">
              <a:buNone/>
            </a:pPr>
            <a:r>
              <a:rPr lang="en-US" b="1" dirty="0"/>
              <a:t>Context switching: </a:t>
            </a:r>
          </a:p>
          <a:p>
            <a:pPr lvl="1"/>
            <a:r>
              <a:rPr lang="en-US" dirty="0"/>
              <a:t>When the OS switches the CPU from one process to another, it saves the state of the current process (stored in its PCB) and loads the state of the next process. </a:t>
            </a:r>
            <a:endParaRPr lang="en-CA" dirty="0"/>
          </a:p>
        </p:txBody>
      </p:sp>
    </p:spTree>
    <p:extLst>
      <p:ext uri="{BB962C8B-B14F-4D97-AF65-F5344CB8AC3E}">
        <p14:creationId xmlns:p14="http://schemas.microsoft.com/office/powerpoint/2010/main" val="1517309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D658B7-8F55-E6B2-30C9-FA44EF1C40B4}"/>
              </a:ext>
            </a:extLst>
          </p:cNvPr>
          <p:cNvSpPr>
            <a:spLocks noGrp="1"/>
          </p:cNvSpPr>
          <p:nvPr>
            <p:ph type="title"/>
          </p:nvPr>
        </p:nvSpPr>
        <p:spPr/>
        <p:txBody>
          <a:bodyPr/>
          <a:lstStyle/>
          <a:p>
            <a:pPr algn="ctr"/>
            <a:r>
              <a:rPr lang="en-CA" dirty="0"/>
              <a:t>OS Interfaces</a:t>
            </a:r>
          </a:p>
        </p:txBody>
      </p:sp>
      <p:sp>
        <p:nvSpPr>
          <p:cNvPr id="5" name="Text Placeholder 4">
            <a:extLst>
              <a:ext uri="{FF2B5EF4-FFF2-40B4-BE49-F238E27FC236}">
                <a16:creationId xmlns:a16="http://schemas.microsoft.com/office/drawing/2014/main" id="{919BEE55-8E14-B1EB-9852-6D884EF40422}"/>
              </a:ext>
            </a:extLst>
          </p:cNvPr>
          <p:cNvSpPr>
            <a:spLocks noGrp="1"/>
          </p:cNvSpPr>
          <p:nvPr>
            <p:ph type="body" idx="1"/>
          </p:nvPr>
        </p:nvSpPr>
        <p:spPr/>
        <p:txBody>
          <a:bodyPr/>
          <a:lstStyle/>
          <a:p>
            <a:pPr algn="ctr"/>
            <a:r>
              <a:rPr lang="en-CA" dirty="0"/>
              <a:t>CLI and GUI</a:t>
            </a:r>
          </a:p>
        </p:txBody>
      </p:sp>
    </p:spTree>
    <p:extLst>
      <p:ext uri="{BB962C8B-B14F-4D97-AF65-F5344CB8AC3E}">
        <p14:creationId xmlns:p14="http://schemas.microsoft.com/office/powerpoint/2010/main" val="349618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7C2D1-1119-14F8-DD77-72513002033F}"/>
              </a:ext>
            </a:extLst>
          </p:cNvPr>
          <p:cNvSpPr>
            <a:spLocks noGrp="1"/>
          </p:cNvSpPr>
          <p:nvPr>
            <p:ph type="title"/>
          </p:nvPr>
        </p:nvSpPr>
        <p:spPr/>
        <p:txBody>
          <a:bodyPr>
            <a:noAutofit/>
          </a:bodyPr>
          <a:lstStyle/>
          <a:p>
            <a:r>
              <a:rPr lang="en-US" sz="3600" b="1" dirty="0"/>
              <a:t>CLI (command line) VS. GUI (Graphical User Interface)</a:t>
            </a:r>
            <a:endParaRPr lang="en-CA" sz="3600" b="1" dirty="0"/>
          </a:p>
        </p:txBody>
      </p:sp>
      <p:sp>
        <p:nvSpPr>
          <p:cNvPr id="3" name="Content Placeholder 2">
            <a:extLst>
              <a:ext uri="{FF2B5EF4-FFF2-40B4-BE49-F238E27FC236}">
                <a16:creationId xmlns:a16="http://schemas.microsoft.com/office/drawing/2014/main" id="{E2D3E64C-D2DF-DAA9-9348-97C91E0FCF2D}"/>
              </a:ext>
            </a:extLst>
          </p:cNvPr>
          <p:cNvSpPr>
            <a:spLocks noGrp="1"/>
          </p:cNvSpPr>
          <p:nvPr>
            <p:ph sz="half" idx="1"/>
          </p:nvPr>
        </p:nvSpPr>
        <p:spPr>
          <a:xfrm>
            <a:off x="1179576" y="1078993"/>
            <a:ext cx="5728000" cy="4627744"/>
          </a:xfrm>
        </p:spPr>
        <p:txBody>
          <a:bodyPr>
            <a:normAutofit/>
          </a:bodyPr>
          <a:lstStyle/>
          <a:p>
            <a:r>
              <a:rPr lang="en-US" dirty="0"/>
              <a:t>CLI (Command Line Interface) uses text commands to interact with a computer, while GUI (Graphical User Interface) uses visual elements like icons, menus, and buttons. GUIs are generally more intuitive for beginners, while CLIs offer more power, speed, and control for complex tasks and advanced users.</a:t>
            </a:r>
          </a:p>
          <a:p>
            <a:r>
              <a:rPr lang="en-US" dirty="0"/>
              <a:t>Most modern Operating systems include both a CLI and a GUI</a:t>
            </a:r>
            <a:endParaRPr lang="en-CA" dirty="0"/>
          </a:p>
        </p:txBody>
      </p:sp>
      <p:pic>
        <p:nvPicPr>
          <p:cNvPr id="5" name="Content Placeholder 4">
            <a:extLst>
              <a:ext uri="{FF2B5EF4-FFF2-40B4-BE49-F238E27FC236}">
                <a16:creationId xmlns:a16="http://schemas.microsoft.com/office/drawing/2014/main" id="{2787C022-A6A9-B3DC-8F0D-60F7AC144D0B}"/>
              </a:ext>
            </a:extLst>
          </p:cNvPr>
          <p:cNvPicPr>
            <a:picLocks noGrp="1" noChangeAspect="1"/>
          </p:cNvPicPr>
          <p:nvPr>
            <p:ph sz="half" idx="2"/>
          </p:nvPr>
        </p:nvPicPr>
        <p:blipFill>
          <a:blip r:embed="rId2"/>
          <a:stretch>
            <a:fillRect/>
          </a:stretch>
        </p:blipFill>
        <p:spPr>
          <a:xfrm>
            <a:off x="7085021" y="4707419"/>
            <a:ext cx="2705100" cy="1514856"/>
          </a:xfrm>
          <a:prstGeom prst="rect">
            <a:avLst/>
          </a:prstGeom>
        </p:spPr>
      </p:pic>
      <p:pic>
        <p:nvPicPr>
          <p:cNvPr id="6" name="Picture 5">
            <a:extLst>
              <a:ext uri="{FF2B5EF4-FFF2-40B4-BE49-F238E27FC236}">
                <a16:creationId xmlns:a16="http://schemas.microsoft.com/office/drawing/2014/main" id="{CE18B9D0-A556-06B9-9BA3-99821AF52ED5}"/>
              </a:ext>
            </a:extLst>
          </p:cNvPr>
          <p:cNvPicPr>
            <a:picLocks noChangeAspect="1"/>
          </p:cNvPicPr>
          <p:nvPr/>
        </p:nvPicPr>
        <p:blipFill>
          <a:blip r:embed="rId3"/>
          <a:stretch>
            <a:fillRect/>
          </a:stretch>
        </p:blipFill>
        <p:spPr>
          <a:xfrm>
            <a:off x="7085021" y="2769462"/>
            <a:ext cx="2705100" cy="1695450"/>
          </a:xfrm>
          <a:prstGeom prst="rect">
            <a:avLst/>
          </a:prstGeom>
        </p:spPr>
      </p:pic>
      <p:pic>
        <p:nvPicPr>
          <p:cNvPr id="7" name="Picture 6">
            <a:extLst>
              <a:ext uri="{FF2B5EF4-FFF2-40B4-BE49-F238E27FC236}">
                <a16:creationId xmlns:a16="http://schemas.microsoft.com/office/drawing/2014/main" id="{141EC6CF-9D42-5860-A1AA-08B56D4D495A}"/>
              </a:ext>
            </a:extLst>
          </p:cNvPr>
          <p:cNvPicPr>
            <a:picLocks noChangeAspect="1"/>
          </p:cNvPicPr>
          <p:nvPr/>
        </p:nvPicPr>
        <p:blipFill>
          <a:blip r:embed="rId4"/>
          <a:stretch>
            <a:fillRect/>
          </a:stretch>
        </p:blipFill>
        <p:spPr>
          <a:xfrm>
            <a:off x="7085021" y="1017779"/>
            <a:ext cx="2711958" cy="1605479"/>
          </a:xfrm>
          <a:prstGeom prst="rect">
            <a:avLst/>
          </a:prstGeom>
        </p:spPr>
      </p:pic>
      <p:sp>
        <p:nvSpPr>
          <p:cNvPr id="8" name="TextBox 7">
            <a:extLst>
              <a:ext uri="{FF2B5EF4-FFF2-40B4-BE49-F238E27FC236}">
                <a16:creationId xmlns:a16="http://schemas.microsoft.com/office/drawing/2014/main" id="{0053BC0F-92C6-10D3-B847-C23B4C5C7CDC}"/>
              </a:ext>
            </a:extLst>
          </p:cNvPr>
          <p:cNvSpPr txBox="1"/>
          <p:nvPr/>
        </p:nvSpPr>
        <p:spPr>
          <a:xfrm>
            <a:off x="9974424" y="1527959"/>
            <a:ext cx="1615321" cy="369332"/>
          </a:xfrm>
          <a:prstGeom prst="rect">
            <a:avLst/>
          </a:prstGeom>
          <a:noFill/>
        </p:spPr>
        <p:txBody>
          <a:bodyPr wrap="square" rtlCol="0">
            <a:spAutoFit/>
          </a:bodyPr>
          <a:lstStyle/>
          <a:p>
            <a:r>
              <a:rPr lang="en-CA" dirty="0"/>
              <a:t>Command Line</a:t>
            </a:r>
          </a:p>
        </p:txBody>
      </p:sp>
      <p:sp>
        <p:nvSpPr>
          <p:cNvPr id="9" name="TextBox 8">
            <a:extLst>
              <a:ext uri="{FF2B5EF4-FFF2-40B4-BE49-F238E27FC236}">
                <a16:creationId xmlns:a16="http://schemas.microsoft.com/office/drawing/2014/main" id="{D237ADCB-DC40-4E29-A108-A354BB72FD92}"/>
              </a:ext>
            </a:extLst>
          </p:cNvPr>
          <p:cNvSpPr txBox="1"/>
          <p:nvPr/>
        </p:nvSpPr>
        <p:spPr>
          <a:xfrm>
            <a:off x="9974424" y="3248409"/>
            <a:ext cx="1615321" cy="369332"/>
          </a:xfrm>
          <a:prstGeom prst="rect">
            <a:avLst/>
          </a:prstGeom>
          <a:noFill/>
        </p:spPr>
        <p:txBody>
          <a:bodyPr wrap="square" rtlCol="0">
            <a:spAutoFit/>
          </a:bodyPr>
          <a:lstStyle/>
          <a:p>
            <a:r>
              <a:rPr lang="en-CA" dirty="0"/>
              <a:t>Windows GUI</a:t>
            </a:r>
          </a:p>
        </p:txBody>
      </p:sp>
      <p:sp>
        <p:nvSpPr>
          <p:cNvPr id="10" name="TextBox 9">
            <a:extLst>
              <a:ext uri="{FF2B5EF4-FFF2-40B4-BE49-F238E27FC236}">
                <a16:creationId xmlns:a16="http://schemas.microsoft.com/office/drawing/2014/main" id="{EB1296F8-D075-3B15-A3DE-72F7D44138E8}"/>
              </a:ext>
            </a:extLst>
          </p:cNvPr>
          <p:cNvSpPr txBox="1"/>
          <p:nvPr/>
        </p:nvSpPr>
        <p:spPr>
          <a:xfrm>
            <a:off x="9974424" y="5095515"/>
            <a:ext cx="1615321" cy="369332"/>
          </a:xfrm>
          <a:prstGeom prst="rect">
            <a:avLst/>
          </a:prstGeom>
          <a:noFill/>
        </p:spPr>
        <p:txBody>
          <a:bodyPr wrap="square" rtlCol="0">
            <a:spAutoFit/>
          </a:bodyPr>
          <a:lstStyle/>
          <a:p>
            <a:r>
              <a:rPr lang="en-CA" dirty="0"/>
              <a:t>Linux GUI</a:t>
            </a:r>
          </a:p>
        </p:txBody>
      </p:sp>
    </p:spTree>
    <p:extLst>
      <p:ext uri="{BB962C8B-B14F-4D97-AF65-F5344CB8AC3E}">
        <p14:creationId xmlns:p14="http://schemas.microsoft.com/office/powerpoint/2010/main" val="345808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4" y="365126"/>
            <a:ext cx="9916886" cy="890798"/>
          </a:xfrm>
        </p:spPr>
        <p:txBody>
          <a:bodyPr/>
          <a:lstStyle/>
          <a:p>
            <a:r>
              <a:rPr lang="en-US" b="1" dirty="0">
                <a:solidFill>
                  <a:schemeClr val="accent2"/>
                </a:solidFill>
                <a:latin typeface="Optima" charset="0"/>
                <a:ea typeface="Optima" charset="0"/>
                <a:cs typeface="Optima" charset="0"/>
              </a:rPr>
              <a:t>Basic Operating Systems</a:t>
            </a:r>
          </a:p>
        </p:txBody>
      </p:sp>
      <p:sp>
        <p:nvSpPr>
          <p:cNvPr id="3" name="Content Placeholder 2"/>
          <p:cNvSpPr>
            <a:spLocks noGrp="1"/>
          </p:cNvSpPr>
          <p:nvPr>
            <p:ph idx="1"/>
          </p:nvPr>
        </p:nvSpPr>
        <p:spPr>
          <a:xfrm>
            <a:off x="1436914" y="1255924"/>
            <a:ext cx="9916886" cy="4461830"/>
          </a:xfrm>
        </p:spPr>
        <p:txBody>
          <a:bodyPr>
            <a:normAutofit fontScale="92500" lnSpcReduction="10000"/>
          </a:bodyPr>
          <a:lstStyle/>
          <a:p>
            <a:pPr>
              <a:buClr>
                <a:srgbClr val="7030A0"/>
              </a:buClr>
              <a:buSzPct val="90000"/>
              <a:buFont typeface=".AppleSystemUIFont" charset="0"/>
              <a:buChar char="&gt;"/>
            </a:pPr>
            <a:r>
              <a:rPr lang="en-US" dirty="0">
                <a:latin typeface="Times New Roman" charset="0"/>
                <a:ea typeface="Times New Roman" charset="0"/>
                <a:cs typeface="Times New Roman" charset="0"/>
              </a:rPr>
              <a:t>Computers require software to operate</a:t>
            </a:r>
          </a:p>
          <a:p>
            <a:pPr>
              <a:buClr>
                <a:srgbClr val="7030A0"/>
              </a:buClr>
              <a:buSzPct val="90000"/>
              <a:buFont typeface=".AppleSystemUIFont" charset="0"/>
              <a:buChar char="&gt;"/>
            </a:pPr>
            <a:r>
              <a:rPr lang="en-US" dirty="0">
                <a:latin typeface="Times New Roman" charset="0"/>
                <a:ea typeface="Times New Roman" charset="0"/>
                <a:cs typeface="Times New Roman" charset="0"/>
              </a:rPr>
              <a:t>An  operating system (OS) is software that coordinates the interaction between hardware and any software applications and the interaction between a user and the computer</a:t>
            </a:r>
          </a:p>
          <a:p>
            <a:pPr>
              <a:buClr>
                <a:srgbClr val="7030A0"/>
              </a:buClr>
              <a:buSzPct val="90000"/>
              <a:buFont typeface=".AppleSystemUIFont" charset="0"/>
              <a:buChar char="&gt;"/>
            </a:pPr>
            <a:r>
              <a:rPr lang="en-US" dirty="0">
                <a:latin typeface="Times New Roman" charset="0"/>
                <a:ea typeface="Times New Roman" charset="0"/>
                <a:cs typeface="Times New Roman" charset="0"/>
              </a:rPr>
              <a:t>Examples are:</a:t>
            </a:r>
          </a:p>
          <a:p>
            <a:pPr lvl="1">
              <a:buClr>
                <a:srgbClr val="7030A0"/>
              </a:buClr>
              <a:buSzPct val="90000"/>
              <a:buFont typeface=".AppleSystemUIFont" charset="0"/>
              <a:buChar char="&gt;"/>
            </a:pPr>
            <a:r>
              <a:rPr lang="en-US" dirty="0">
                <a:latin typeface="Times New Roman" charset="0"/>
                <a:ea typeface="Times New Roman" charset="0"/>
                <a:cs typeface="Times New Roman" charset="0"/>
              </a:rPr>
              <a:t>Apple’s Mac OS X and iOS</a:t>
            </a:r>
          </a:p>
          <a:p>
            <a:pPr lvl="1">
              <a:buClr>
                <a:srgbClr val="7030A0"/>
              </a:buClr>
              <a:buSzPct val="90000"/>
              <a:buFont typeface=".AppleSystemUIFont" charset="0"/>
              <a:buChar char="&gt;"/>
            </a:pPr>
            <a:r>
              <a:rPr lang="en-US" dirty="0">
                <a:latin typeface="Times New Roman" charset="0"/>
                <a:ea typeface="Times New Roman" charset="0"/>
                <a:cs typeface="Times New Roman" charset="0"/>
              </a:rPr>
              <a:t>Windows Vista, 7, 8, and 10</a:t>
            </a:r>
          </a:p>
          <a:p>
            <a:pPr lvl="1">
              <a:buClr>
                <a:srgbClr val="7030A0"/>
              </a:buClr>
              <a:buSzPct val="90000"/>
              <a:buFont typeface=".AppleSystemUIFont" charset="0"/>
              <a:buChar char="&gt;"/>
            </a:pPr>
            <a:r>
              <a:rPr lang="en-US" dirty="0">
                <a:latin typeface="Times New Roman" charset="0"/>
                <a:ea typeface="Times New Roman" charset="0"/>
                <a:cs typeface="Times New Roman" charset="0"/>
              </a:rPr>
              <a:t>Different types of UNIX/Linux</a:t>
            </a:r>
          </a:p>
          <a:p>
            <a:pPr>
              <a:buClr>
                <a:srgbClr val="7030A0"/>
              </a:buClr>
              <a:buSzPct val="90000"/>
              <a:buFont typeface=".AppleSystemUIFont" charset="0"/>
              <a:buChar char="&gt;"/>
            </a:pPr>
            <a:r>
              <a:rPr lang="en-US" dirty="0">
                <a:latin typeface="Times New Roman" charset="0"/>
                <a:ea typeface="Times New Roman" charset="0"/>
                <a:cs typeface="Times New Roman" charset="0"/>
              </a:rPr>
              <a:t>An operating system can be a graphical user interface (GUI) or a command-based (referred to as command line or CLI) interface, or both</a:t>
            </a:r>
          </a:p>
          <a:p>
            <a:pPr>
              <a:buClr>
                <a:srgbClr val="7030A0"/>
              </a:buClr>
              <a:buSzPct val="90000"/>
              <a:buFont typeface=".AppleSystemUIFont" charset="0"/>
              <a:buChar char="&gt;"/>
            </a:pPr>
            <a:r>
              <a:rPr lang="en-US" dirty="0">
                <a:latin typeface="Times New Roman" charset="0"/>
                <a:ea typeface="Times New Roman" charset="0"/>
                <a:cs typeface="Times New Roman" charset="0"/>
              </a:rPr>
              <a:t>It is responsible for handling file and disk management</a:t>
            </a:r>
          </a:p>
        </p:txBody>
      </p:sp>
    </p:spTree>
    <p:extLst>
      <p:ext uri="{BB962C8B-B14F-4D97-AF65-F5344CB8AC3E}">
        <p14:creationId xmlns:p14="http://schemas.microsoft.com/office/powerpoint/2010/main" val="630085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4410-B362-7091-574D-D045899902C8}"/>
              </a:ext>
            </a:extLst>
          </p:cNvPr>
          <p:cNvSpPr>
            <a:spLocks noGrp="1"/>
          </p:cNvSpPr>
          <p:nvPr>
            <p:ph type="title"/>
          </p:nvPr>
        </p:nvSpPr>
        <p:spPr/>
        <p:txBody>
          <a:bodyPr>
            <a:normAutofit/>
          </a:bodyPr>
          <a:lstStyle/>
          <a:p>
            <a:r>
              <a:rPr lang="en-US" b="1" dirty="0"/>
              <a:t>Desktop Features and Use Case</a:t>
            </a:r>
            <a:endParaRPr lang="en-CA" b="1" dirty="0"/>
          </a:p>
        </p:txBody>
      </p:sp>
      <p:sp>
        <p:nvSpPr>
          <p:cNvPr id="3" name="Content Placeholder 2">
            <a:extLst>
              <a:ext uri="{FF2B5EF4-FFF2-40B4-BE49-F238E27FC236}">
                <a16:creationId xmlns:a16="http://schemas.microsoft.com/office/drawing/2014/main" id="{4575A47B-919E-647A-0079-08C136A5B25F}"/>
              </a:ext>
            </a:extLst>
          </p:cNvPr>
          <p:cNvSpPr>
            <a:spLocks noGrp="1"/>
          </p:cNvSpPr>
          <p:nvPr>
            <p:ph idx="1"/>
          </p:nvPr>
        </p:nvSpPr>
        <p:spPr>
          <a:xfrm>
            <a:off x="1179576" y="1156771"/>
            <a:ext cx="10174224" cy="1641513"/>
          </a:xfrm>
        </p:spPr>
        <p:txBody>
          <a:bodyPr/>
          <a:lstStyle/>
          <a:p>
            <a:pPr marL="0" indent="0">
              <a:buNone/>
            </a:pPr>
            <a:r>
              <a:rPr lang="en-US" dirty="0"/>
              <a:t>A comprehensive comparison of operating systems involves understanding the key features and primary use cases of the major platforms. The info on the following slides pertains to Desktop Computers.</a:t>
            </a:r>
          </a:p>
          <a:p>
            <a:pPr marL="0" indent="0">
              <a:buNone/>
            </a:pPr>
            <a:endParaRPr lang="en-CA" dirty="0"/>
          </a:p>
        </p:txBody>
      </p:sp>
      <p:sp>
        <p:nvSpPr>
          <p:cNvPr id="4" name="TextBox 3">
            <a:extLst>
              <a:ext uri="{FF2B5EF4-FFF2-40B4-BE49-F238E27FC236}">
                <a16:creationId xmlns:a16="http://schemas.microsoft.com/office/drawing/2014/main" id="{1490DD35-7583-D746-2DC2-0C74A651163B}"/>
              </a:ext>
            </a:extLst>
          </p:cNvPr>
          <p:cNvSpPr txBox="1"/>
          <p:nvPr/>
        </p:nvSpPr>
        <p:spPr>
          <a:xfrm>
            <a:off x="1256694" y="2880911"/>
            <a:ext cx="10174224" cy="2522862"/>
          </a:xfrm>
          <a:prstGeom prst="rect">
            <a:avLst/>
          </a:prstGeom>
          <a:noFill/>
        </p:spPr>
        <p:txBody>
          <a:bodyPr wrap="square" rtlCol="0">
            <a:spAutoFit/>
          </a:bodyPr>
          <a:lstStyle/>
          <a:p>
            <a:endParaRPr lang="en-CA" dirty="0"/>
          </a:p>
        </p:txBody>
      </p:sp>
      <p:graphicFrame>
        <p:nvGraphicFramePr>
          <p:cNvPr id="5" name="Table 4">
            <a:extLst>
              <a:ext uri="{FF2B5EF4-FFF2-40B4-BE49-F238E27FC236}">
                <a16:creationId xmlns:a16="http://schemas.microsoft.com/office/drawing/2014/main" id="{4F5160B4-0B16-7090-643D-5C63A60942F3}"/>
              </a:ext>
            </a:extLst>
          </p:cNvPr>
          <p:cNvGraphicFramePr>
            <a:graphicFrameLocks noGrp="1"/>
          </p:cNvGraphicFramePr>
          <p:nvPr>
            <p:extLst>
              <p:ext uri="{D42A27DB-BD31-4B8C-83A1-F6EECF244321}">
                <p14:modId xmlns:p14="http://schemas.microsoft.com/office/powerpoint/2010/main" val="2812845398"/>
              </p:ext>
            </p:extLst>
          </p:nvPr>
        </p:nvGraphicFramePr>
        <p:xfrm>
          <a:off x="1333810" y="2880911"/>
          <a:ext cx="10097108" cy="2651760"/>
        </p:xfrm>
        <a:graphic>
          <a:graphicData uri="http://schemas.openxmlformats.org/drawingml/2006/table">
            <a:tbl>
              <a:tblPr firstRow="1" bandRow="1">
                <a:tableStyleId>{5C22544A-7EE6-4342-B048-85BDC9FD1C3A}</a:tableStyleId>
              </a:tblPr>
              <a:tblGrid>
                <a:gridCol w="2524277">
                  <a:extLst>
                    <a:ext uri="{9D8B030D-6E8A-4147-A177-3AD203B41FA5}">
                      <a16:colId xmlns:a16="http://schemas.microsoft.com/office/drawing/2014/main" val="1458277354"/>
                    </a:ext>
                  </a:extLst>
                </a:gridCol>
                <a:gridCol w="2524277">
                  <a:extLst>
                    <a:ext uri="{9D8B030D-6E8A-4147-A177-3AD203B41FA5}">
                      <a16:colId xmlns:a16="http://schemas.microsoft.com/office/drawing/2014/main" val="2025119155"/>
                    </a:ext>
                  </a:extLst>
                </a:gridCol>
                <a:gridCol w="2524277">
                  <a:extLst>
                    <a:ext uri="{9D8B030D-6E8A-4147-A177-3AD203B41FA5}">
                      <a16:colId xmlns:a16="http://schemas.microsoft.com/office/drawing/2014/main" val="3955067049"/>
                    </a:ext>
                  </a:extLst>
                </a:gridCol>
                <a:gridCol w="2524277">
                  <a:extLst>
                    <a:ext uri="{9D8B030D-6E8A-4147-A177-3AD203B41FA5}">
                      <a16:colId xmlns:a16="http://schemas.microsoft.com/office/drawing/2014/main" val="1454506185"/>
                    </a:ext>
                  </a:extLst>
                </a:gridCol>
              </a:tblGrid>
              <a:tr h="370840">
                <a:tc>
                  <a:txBody>
                    <a:bodyPr/>
                    <a:lstStyle/>
                    <a:p>
                      <a:r>
                        <a:rPr lang="en-CA" dirty="0"/>
                        <a:t>Feature</a:t>
                      </a:r>
                    </a:p>
                  </a:txBody>
                  <a:tcPr/>
                </a:tc>
                <a:tc>
                  <a:txBody>
                    <a:bodyPr/>
                    <a:lstStyle/>
                    <a:p>
                      <a:r>
                        <a:rPr lang="en-CA" dirty="0"/>
                        <a:t>Microsoft Windows</a:t>
                      </a:r>
                    </a:p>
                  </a:txBody>
                  <a:tcPr/>
                </a:tc>
                <a:tc>
                  <a:txBody>
                    <a:bodyPr/>
                    <a:lstStyle/>
                    <a:p>
                      <a:r>
                        <a:rPr lang="en-CA" dirty="0"/>
                        <a:t>Apple MacOS</a:t>
                      </a:r>
                    </a:p>
                  </a:txBody>
                  <a:tcPr/>
                </a:tc>
                <a:tc>
                  <a:txBody>
                    <a:bodyPr/>
                    <a:lstStyle/>
                    <a:p>
                      <a:r>
                        <a:rPr lang="en-CA" dirty="0"/>
                        <a:t>Linux )Ubuntu, Fedora, etc.)</a:t>
                      </a:r>
                    </a:p>
                  </a:txBody>
                  <a:tcPr/>
                </a:tc>
                <a:extLst>
                  <a:ext uri="{0D108BD9-81ED-4DB2-BD59-A6C34878D82A}">
                    <a16:rowId xmlns:a16="http://schemas.microsoft.com/office/drawing/2014/main" val="2503263158"/>
                  </a:ext>
                </a:extLst>
              </a:tr>
              <a:tr h="370840">
                <a:tc>
                  <a:txBody>
                    <a:bodyPr/>
                    <a:lstStyle/>
                    <a:p>
                      <a:r>
                        <a:rPr lang="en-CA" b="1" dirty="0"/>
                        <a:t>Interface</a:t>
                      </a:r>
                    </a:p>
                  </a:txBody>
                  <a:tcPr/>
                </a:tc>
                <a:tc>
                  <a:txBody>
                    <a:bodyPr/>
                    <a:lstStyle/>
                    <a:p>
                      <a:r>
                        <a:rPr lang="en-US" dirty="0"/>
                        <a:t>Familiar, user-friendly graphical user interface (GUI) with a Start menu and taskbar.</a:t>
                      </a:r>
                      <a:endParaRPr lang="en-CA" dirty="0"/>
                    </a:p>
                  </a:txBody>
                  <a:tcPr/>
                </a:tc>
                <a:tc>
                  <a:txBody>
                    <a:bodyPr/>
                    <a:lstStyle/>
                    <a:p>
                      <a:r>
                        <a:rPr lang="en-US" dirty="0"/>
                        <a:t>Elegant, intuitive GUI with a dock and menu bar. The design is a core element of the experience.</a:t>
                      </a:r>
                      <a:endParaRPr lang="en-CA" dirty="0"/>
                    </a:p>
                  </a:txBody>
                  <a:tcPr/>
                </a:tc>
                <a:tc>
                  <a:txBody>
                    <a:bodyPr/>
                    <a:lstStyle/>
                    <a:p>
                      <a:r>
                        <a:rPr lang="en-US" dirty="0"/>
                        <a:t>Varies significantly by distribution (distro). Some, like Ubuntu, are user-friendly, while others offer deeper customization for experienced users.</a:t>
                      </a:r>
                      <a:endParaRPr lang="en-CA" dirty="0"/>
                    </a:p>
                  </a:txBody>
                  <a:tcPr/>
                </a:tc>
                <a:extLst>
                  <a:ext uri="{0D108BD9-81ED-4DB2-BD59-A6C34878D82A}">
                    <a16:rowId xmlns:a16="http://schemas.microsoft.com/office/drawing/2014/main" val="3146770200"/>
                  </a:ext>
                </a:extLst>
              </a:tr>
            </a:tbl>
          </a:graphicData>
        </a:graphic>
      </p:graphicFrame>
    </p:spTree>
    <p:extLst>
      <p:ext uri="{BB962C8B-B14F-4D97-AF65-F5344CB8AC3E}">
        <p14:creationId xmlns:p14="http://schemas.microsoft.com/office/powerpoint/2010/main" val="46163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B46C9-EDD8-B500-9FBB-72E34E66D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4D147-8C94-30E7-5F49-4F04694DDC7A}"/>
              </a:ext>
            </a:extLst>
          </p:cNvPr>
          <p:cNvSpPr>
            <a:spLocks noGrp="1"/>
          </p:cNvSpPr>
          <p:nvPr>
            <p:ph type="title"/>
          </p:nvPr>
        </p:nvSpPr>
        <p:spPr/>
        <p:txBody>
          <a:bodyPr>
            <a:normAutofit/>
          </a:bodyPr>
          <a:lstStyle/>
          <a:p>
            <a:r>
              <a:rPr lang="en-US" b="1" dirty="0"/>
              <a:t>Desktop Features and Use Case</a:t>
            </a:r>
            <a:endParaRPr lang="en-CA" b="1" dirty="0"/>
          </a:p>
        </p:txBody>
      </p:sp>
      <p:sp>
        <p:nvSpPr>
          <p:cNvPr id="3" name="Content Placeholder 2">
            <a:extLst>
              <a:ext uri="{FF2B5EF4-FFF2-40B4-BE49-F238E27FC236}">
                <a16:creationId xmlns:a16="http://schemas.microsoft.com/office/drawing/2014/main" id="{CBDB38F7-08D4-7590-B0C4-5BF452484C87}"/>
              </a:ext>
            </a:extLst>
          </p:cNvPr>
          <p:cNvSpPr>
            <a:spLocks noGrp="1"/>
          </p:cNvSpPr>
          <p:nvPr>
            <p:ph idx="1"/>
          </p:nvPr>
        </p:nvSpPr>
        <p:spPr>
          <a:xfrm>
            <a:off x="1179576" y="1156771"/>
            <a:ext cx="10174224" cy="5067759"/>
          </a:xfrm>
        </p:spPr>
        <p:txBody>
          <a:bodyPr/>
          <a:lstStyle/>
          <a:p>
            <a:pPr marL="0" indent="0">
              <a:buNone/>
            </a:pPr>
            <a:endParaRPr lang="en-CA" dirty="0"/>
          </a:p>
        </p:txBody>
      </p:sp>
      <p:sp>
        <p:nvSpPr>
          <p:cNvPr id="4" name="TextBox 3">
            <a:extLst>
              <a:ext uri="{FF2B5EF4-FFF2-40B4-BE49-F238E27FC236}">
                <a16:creationId xmlns:a16="http://schemas.microsoft.com/office/drawing/2014/main" id="{110D431C-AA31-E8BC-CB32-9F4F90B0B14E}"/>
              </a:ext>
            </a:extLst>
          </p:cNvPr>
          <p:cNvSpPr txBox="1"/>
          <p:nvPr/>
        </p:nvSpPr>
        <p:spPr>
          <a:xfrm>
            <a:off x="1256694" y="2880911"/>
            <a:ext cx="10174224" cy="2522862"/>
          </a:xfrm>
          <a:prstGeom prst="rect">
            <a:avLst/>
          </a:prstGeom>
          <a:noFill/>
        </p:spPr>
        <p:txBody>
          <a:bodyPr wrap="square" rtlCol="0">
            <a:spAutoFit/>
          </a:bodyPr>
          <a:lstStyle/>
          <a:p>
            <a:endParaRPr lang="en-CA" dirty="0"/>
          </a:p>
        </p:txBody>
      </p:sp>
      <p:graphicFrame>
        <p:nvGraphicFramePr>
          <p:cNvPr id="5" name="Table 4">
            <a:extLst>
              <a:ext uri="{FF2B5EF4-FFF2-40B4-BE49-F238E27FC236}">
                <a16:creationId xmlns:a16="http://schemas.microsoft.com/office/drawing/2014/main" id="{54FC47B4-DB6C-93F9-7226-5F6A9AF4E506}"/>
              </a:ext>
            </a:extLst>
          </p:cNvPr>
          <p:cNvGraphicFramePr>
            <a:graphicFrameLocks noGrp="1"/>
          </p:cNvGraphicFramePr>
          <p:nvPr>
            <p:extLst>
              <p:ext uri="{D42A27DB-BD31-4B8C-83A1-F6EECF244321}">
                <p14:modId xmlns:p14="http://schemas.microsoft.com/office/powerpoint/2010/main" val="1076937571"/>
              </p:ext>
            </p:extLst>
          </p:nvPr>
        </p:nvGraphicFramePr>
        <p:xfrm>
          <a:off x="1218134" y="1156771"/>
          <a:ext cx="10097108" cy="4389120"/>
        </p:xfrm>
        <a:graphic>
          <a:graphicData uri="http://schemas.openxmlformats.org/drawingml/2006/table">
            <a:tbl>
              <a:tblPr firstRow="1" bandRow="1">
                <a:tableStyleId>{5C22544A-7EE6-4342-B048-85BDC9FD1C3A}</a:tableStyleId>
              </a:tblPr>
              <a:tblGrid>
                <a:gridCol w="2524277">
                  <a:extLst>
                    <a:ext uri="{9D8B030D-6E8A-4147-A177-3AD203B41FA5}">
                      <a16:colId xmlns:a16="http://schemas.microsoft.com/office/drawing/2014/main" val="1458277354"/>
                    </a:ext>
                  </a:extLst>
                </a:gridCol>
                <a:gridCol w="2524277">
                  <a:extLst>
                    <a:ext uri="{9D8B030D-6E8A-4147-A177-3AD203B41FA5}">
                      <a16:colId xmlns:a16="http://schemas.microsoft.com/office/drawing/2014/main" val="2025119155"/>
                    </a:ext>
                  </a:extLst>
                </a:gridCol>
                <a:gridCol w="2524277">
                  <a:extLst>
                    <a:ext uri="{9D8B030D-6E8A-4147-A177-3AD203B41FA5}">
                      <a16:colId xmlns:a16="http://schemas.microsoft.com/office/drawing/2014/main" val="3955067049"/>
                    </a:ext>
                  </a:extLst>
                </a:gridCol>
                <a:gridCol w="2524277">
                  <a:extLst>
                    <a:ext uri="{9D8B030D-6E8A-4147-A177-3AD203B41FA5}">
                      <a16:colId xmlns:a16="http://schemas.microsoft.com/office/drawing/2014/main" val="1454506185"/>
                    </a:ext>
                  </a:extLst>
                </a:gridCol>
              </a:tblGrid>
              <a:tr h="370840">
                <a:tc>
                  <a:txBody>
                    <a:bodyPr/>
                    <a:lstStyle/>
                    <a:p>
                      <a:r>
                        <a:rPr lang="en-CA" dirty="0"/>
                        <a:t>Feature</a:t>
                      </a:r>
                    </a:p>
                  </a:txBody>
                  <a:tcPr/>
                </a:tc>
                <a:tc>
                  <a:txBody>
                    <a:bodyPr/>
                    <a:lstStyle/>
                    <a:p>
                      <a:r>
                        <a:rPr lang="en-CA" dirty="0"/>
                        <a:t>Microsoft Windows</a:t>
                      </a:r>
                    </a:p>
                  </a:txBody>
                  <a:tcPr/>
                </a:tc>
                <a:tc>
                  <a:txBody>
                    <a:bodyPr/>
                    <a:lstStyle/>
                    <a:p>
                      <a:r>
                        <a:rPr lang="en-CA" dirty="0"/>
                        <a:t>Apple MacOS</a:t>
                      </a:r>
                    </a:p>
                  </a:txBody>
                  <a:tcPr/>
                </a:tc>
                <a:tc>
                  <a:txBody>
                    <a:bodyPr/>
                    <a:lstStyle/>
                    <a:p>
                      <a:r>
                        <a:rPr lang="en-CA" dirty="0"/>
                        <a:t>Linux )Ubuntu, Fedora, etc.)</a:t>
                      </a:r>
                    </a:p>
                  </a:txBody>
                  <a:tcPr/>
                </a:tc>
                <a:extLst>
                  <a:ext uri="{0D108BD9-81ED-4DB2-BD59-A6C34878D82A}">
                    <a16:rowId xmlns:a16="http://schemas.microsoft.com/office/drawing/2014/main" val="2503263158"/>
                  </a:ext>
                </a:extLst>
              </a:tr>
              <a:tr h="370840">
                <a:tc>
                  <a:txBody>
                    <a:bodyPr/>
                    <a:lstStyle/>
                    <a:p>
                      <a:r>
                        <a:rPr lang="en-CA" b="1" dirty="0"/>
                        <a:t>Cost</a:t>
                      </a:r>
                      <a:endParaRPr lang="en-CA" dirty="0"/>
                    </a:p>
                  </a:txBody>
                  <a:tcPr/>
                </a:tc>
                <a:tc>
                  <a:txBody>
                    <a:bodyPr/>
                    <a:lstStyle/>
                    <a:p>
                      <a:r>
                        <a:rPr lang="en-US" dirty="0"/>
                        <a:t>Licensing fees are tied to hardware purchases. Pricing varies between Home, Pro, and Enterprise versions.</a:t>
                      </a:r>
                      <a:endParaRPr lang="en-CA" dirty="0"/>
                    </a:p>
                  </a:txBody>
                  <a:tcPr/>
                </a:tc>
                <a:tc>
                  <a:txBody>
                    <a:bodyPr/>
                    <a:lstStyle/>
                    <a:p>
                      <a:r>
                        <a:rPr lang="en-US" dirty="0"/>
                        <a:t>Bundled with Apple hardware, but the hardware itself is generally more expensive than Windows PCs.</a:t>
                      </a:r>
                      <a:endParaRPr lang="en-CA" dirty="0"/>
                    </a:p>
                  </a:txBody>
                  <a:tcPr/>
                </a:tc>
                <a:tc>
                  <a:txBody>
                    <a:bodyPr/>
                    <a:lstStyle/>
                    <a:p>
                      <a:r>
                        <a:rPr lang="en-US" dirty="0"/>
                        <a:t>Free and open-source, though some commercial distros and paid support are available</a:t>
                      </a:r>
                      <a:endParaRPr lang="en-CA" dirty="0"/>
                    </a:p>
                  </a:txBody>
                  <a:tcPr/>
                </a:tc>
                <a:extLst>
                  <a:ext uri="{0D108BD9-81ED-4DB2-BD59-A6C34878D82A}">
                    <a16:rowId xmlns:a16="http://schemas.microsoft.com/office/drawing/2014/main" val="3146770200"/>
                  </a:ext>
                </a:extLst>
              </a:tr>
              <a:tr h="370840">
                <a:tc>
                  <a:txBody>
                    <a:bodyPr/>
                    <a:lstStyle/>
                    <a:p>
                      <a:r>
                        <a:rPr lang="en-CA" b="1" dirty="0"/>
                        <a:t>Hardware</a:t>
                      </a:r>
                    </a:p>
                  </a:txBody>
                  <a:tcPr/>
                </a:tc>
                <a:tc>
                  <a:txBody>
                    <a:bodyPr/>
                    <a:lstStyle/>
                    <a:p>
                      <a:r>
                        <a:rPr lang="en-US" dirty="0"/>
                        <a:t>Runs on a vast array of devices from many different manufacturers, offering wide flexibility in hardware choices and price points.</a:t>
                      </a:r>
                      <a:endParaRPr lang="en-CA" dirty="0"/>
                    </a:p>
                  </a:txBody>
                  <a:tcPr/>
                </a:tc>
                <a:tc>
                  <a:txBody>
                    <a:bodyPr/>
                    <a:lstStyle/>
                    <a:p>
                      <a:r>
                        <a:rPr lang="en-US" dirty="0"/>
                        <a:t>Exclusive to Apple's own hardware, ensuring tight integration and optimized performance.</a:t>
                      </a:r>
                      <a:endParaRPr lang="en-CA" dirty="0"/>
                    </a:p>
                  </a:txBody>
                  <a:tcPr/>
                </a:tc>
                <a:tc>
                  <a:txBody>
                    <a:bodyPr/>
                    <a:lstStyle/>
                    <a:p>
                      <a:r>
                        <a:rPr lang="en-US" dirty="0"/>
                        <a:t>Can be installed on a wide range of hardware, including older machines, but some specialized or newer peripherals may have limited driver support.</a:t>
                      </a:r>
                      <a:endParaRPr lang="en-CA" dirty="0"/>
                    </a:p>
                  </a:txBody>
                  <a:tcPr/>
                </a:tc>
                <a:extLst>
                  <a:ext uri="{0D108BD9-81ED-4DB2-BD59-A6C34878D82A}">
                    <a16:rowId xmlns:a16="http://schemas.microsoft.com/office/drawing/2014/main" val="3890543761"/>
                  </a:ext>
                </a:extLst>
              </a:tr>
            </a:tbl>
          </a:graphicData>
        </a:graphic>
      </p:graphicFrame>
    </p:spTree>
    <p:extLst>
      <p:ext uri="{BB962C8B-B14F-4D97-AF65-F5344CB8AC3E}">
        <p14:creationId xmlns:p14="http://schemas.microsoft.com/office/powerpoint/2010/main" val="3479920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8DD97-490A-A9EE-F2B7-B4EF1836B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F197F-8550-2860-FF34-A054833C1D90}"/>
              </a:ext>
            </a:extLst>
          </p:cNvPr>
          <p:cNvSpPr>
            <a:spLocks noGrp="1"/>
          </p:cNvSpPr>
          <p:nvPr>
            <p:ph type="title"/>
          </p:nvPr>
        </p:nvSpPr>
        <p:spPr/>
        <p:txBody>
          <a:bodyPr>
            <a:normAutofit/>
          </a:bodyPr>
          <a:lstStyle/>
          <a:p>
            <a:r>
              <a:rPr lang="en-US" b="1" dirty="0"/>
              <a:t>Desktop Features and Use Case</a:t>
            </a:r>
            <a:endParaRPr lang="en-CA" b="1" dirty="0"/>
          </a:p>
        </p:txBody>
      </p:sp>
      <p:sp>
        <p:nvSpPr>
          <p:cNvPr id="3" name="Content Placeholder 2">
            <a:extLst>
              <a:ext uri="{FF2B5EF4-FFF2-40B4-BE49-F238E27FC236}">
                <a16:creationId xmlns:a16="http://schemas.microsoft.com/office/drawing/2014/main" id="{0BC9BAA3-5483-4DB0-CEE9-63F120D28941}"/>
              </a:ext>
            </a:extLst>
          </p:cNvPr>
          <p:cNvSpPr>
            <a:spLocks noGrp="1"/>
          </p:cNvSpPr>
          <p:nvPr>
            <p:ph idx="1"/>
          </p:nvPr>
        </p:nvSpPr>
        <p:spPr>
          <a:xfrm>
            <a:off x="1179576" y="1156771"/>
            <a:ext cx="10174224" cy="5067759"/>
          </a:xfrm>
        </p:spPr>
        <p:txBody>
          <a:bodyPr/>
          <a:lstStyle/>
          <a:p>
            <a:pPr marL="0" indent="0">
              <a:buNone/>
            </a:pPr>
            <a:endParaRPr lang="en-CA" dirty="0"/>
          </a:p>
        </p:txBody>
      </p:sp>
      <p:sp>
        <p:nvSpPr>
          <p:cNvPr id="4" name="TextBox 3">
            <a:extLst>
              <a:ext uri="{FF2B5EF4-FFF2-40B4-BE49-F238E27FC236}">
                <a16:creationId xmlns:a16="http://schemas.microsoft.com/office/drawing/2014/main" id="{155C3C1B-1EFE-F336-57CA-A789C8DB491D}"/>
              </a:ext>
            </a:extLst>
          </p:cNvPr>
          <p:cNvSpPr txBox="1"/>
          <p:nvPr/>
        </p:nvSpPr>
        <p:spPr>
          <a:xfrm>
            <a:off x="1256694" y="2880911"/>
            <a:ext cx="10174224" cy="2522862"/>
          </a:xfrm>
          <a:prstGeom prst="rect">
            <a:avLst/>
          </a:prstGeom>
          <a:noFill/>
        </p:spPr>
        <p:txBody>
          <a:bodyPr wrap="square" rtlCol="0">
            <a:spAutoFit/>
          </a:bodyPr>
          <a:lstStyle/>
          <a:p>
            <a:endParaRPr lang="en-CA" dirty="0"/>
          </a:p>
        </p:txBody>
      </p:sp>
      <p:graphicFrame>
        <p:nvGraphicFramePr>
          <p:cNvPr id="5" name="Table 4">
            <a:extLst>
              <a:ext uri="{FF2B5EF4-FFF2-40B4-BE49-F238E27FC236}">
                <a16:creationId xmlns:a16="http://schemas.microsoft.com/office/drawing/2014/main" id="{5009C554-BAB7-4A4E-97D5-3BB566A9EC05}"/>
              </a:ext>
            </a:extLst>
          </p:cNvPr>
          <p:cNvGraphicFramePr>
            <a:graphicFrameLocks noGrp="1"/>
          </p:cNvGraphicFramePr>
          <p:nvPr>
            <p:extLst>
              <p:ext uri="{D42A27DB-BD31-4B8C-83A1-F6EECF244321}">
                <p14:modId xmlns:p14="http://schemas.microsoft.com/office/powerpoint/2010/main" val="2317174443"/>
              </p:ext>
            </p:extLst>
          </p:nvPr>
        </p:nvGraphicFramePr>
        <p:xfrm>
          <a:off x="1218134" y="1156771"/>
          <a:ext cx="10097108" cy="4389120"/>
        </p:xfrm>
        <a:graphic>
          <a:graphicData uri="http://schemas.openxmlformats.org/drawingml/2006/table">
            <a:tbl>
              <a:tblPr firstRow="1" bandRow="1">
                <a:tableStyleId>{5C22544A-7EE6-4342-B048-85BDC9FD1C3A}</a:tableStyleId>
              </a:tblPr>
              <a:tblGrid>
                <a:gridCol w="2524277">
                  <a:extLst>
                    <a:ext uri="{9D8B030D-6E8A-4147-A177-3AD203B41FA5}">
                      <a16:colId xmlns:a16="http://schemas.microsoft.com/office/drawing/2014/main" val="1458277354"/>
                    </a:ext>
                  </a:extLst>
                </a:gridCol>
                <a:gridCol w="2524277">
                  <a:extLst>
                    <a:ext uri="{9D8B030D-6E8A-4147-A177-3AD203B41FA5}">
                      <a16:colId xmlns:a16="http://schemas.microsoft.com/office/drawing/2014/main" val="2025119155"/>
                    </a:ext>
                  </a:extLst>
                </a:gridCol>
                <a:gridCol w="2524277">
                  <a:extLst>
                    <a:ext uri="{9D8B030D-6E8A-4147-A177-3AD203B41FA5}">
                      <a16:colId xmlns:a16="http://schemas.microsoft.com/office/drawing/2014/main" val="3955067049"/>
                    </a:ext>
                  </a:extLst>
                </a:gridCol>
                <a:gridCol w="2524277">
                  <a:extLst>
                    <a:ext uri="{9D8B030D-6E8A-4147-A177-3AD203B41FA5}">
                      <a16:colId xmlns:a16="http://schemas.microsoft.com/office/drawing/2014/main" val="1454506185"/>
                    </a:ext>
                  </a:extLst>
                </a:gridCol>
              </a:tblGrid>
              <a:tr h="370840">
                <a:tc>
                  <a:txBody>
                    <a:bodyPr/>
                    <a:lstStyle/>
                    <a:p>
                      <a:r>
                        <a:rPr lang="en-CA" dirty="0"/>
                        <a:t>Feature</a:t>
                      </a:r>
                    </a:p>
                  </a:txBody>
                  <a:tcPr/>
                </a:tc>
                <a:tc>
                  <a:txBody>
                    <a:bodyPr/>
                    <a:lstStyle/>
                    <a:p>
                      <a:r>
                        <a:rPr lang="en-CA" dirty="0"/>
                        <a:t>Microsoft Windows</a:t>
                      </a:r>
                    </a:p>
                  </a:txBody>
                  <a:tcPr/>
                </a:tc>
                <a:tc>
                  <a:txBody>
                    <a:bodyPr/>
                    <a:lstStyle/>
                    <a:p>
                      <a:r>
                        <a:rPr lang="en-CA" dirty="0"/>
                        <a:t>Apple MacOS</a:t>
                      </a:r>
                    </a:p>
                  </a:txBody>
                  <a:tcPr/>
                </a:tc>
                <a:tc>
                  <a:txBody>
                    <a:bodyPr/>
                    <a:lstStyle/>
                    <a:p>
                      <a:r>
                        <a:rPr lang="en-CA" dirty="0"/>
                        <a:t>Linux )Ubuntu, Fedora, etc.)</a:t>
                      </a:r>
                    </a:p>
                  </a:txBody>
                  <a:tcPr/>
                </a:tc>
                <a:extLst>
                  <a:ext uri="{0D108BD9-81ED-4DB2-BD59-A6C34878D82A}">
                    <a16:rowId xmlns:a16="http://schemas.microsoft.com/office/drawing/2014/main" val="2503263158"/>
                  </a:ext>
                </a:extLst>
              </a:tr>
              <a:tr h="370840">
                <a:tc>
                  <a:txBody>
                    <a:bodyPr/>
                    <a:lstStyle/>
                    <a:p>
                      <a:r>
                        <a:rPr lang="en-CA" b="1" dirty="0"/>
                        <a:t>Software</a:t>
                      </a:r>
                      <a:endParaRPr lang="en-CA" dirty="0"/>
                    </a:p>
                  </a:txBody>
                  <a:tcPr/>
                </a:tc>
                <a:tc>
                  <a:txBody>
                    <a:bodyPr/>
                    <a:lstStyle/>
                    <a:p>
                      <a:r>
                        <a:rPr lang="en-US" dirty="0"/>
                        <a:t>Dominant software ecosystem with the widest availability, especially for gaming and business applications.</a:t>
                      </a:r>
                      <a:endParaRPr lang="en-CA" dirty="0"/>
                    </a:p>
                  </a:txBody>
                  <a:tcPr/>
                </a:tc>
                <a:tc>
                  <a:txBody>
                    <a:bodyPr/>
                    <a:lstStyle/>
                    <a:p>
                      <a:r>
                        <a:rPr lang="en-US" dirty="0"/>
                        <a:t>Strong support for creative professionals, with exclusive software like Final Cut Pro and Logic Pro. Fewer overall apps compared to Windows.</a:t>
                      </a:r>
                      <a:endParaRPr lang="en-CA" dirty="0"/>
                    </a:p>
                  </a:txBody>
                  <a:tcPr/>
                </a:tc>
                <a:tc>
                  <a:txBody>
                    <a:bodyPr/>
                    <a:lstStyle/>
                    <a:p>
                      <a:r>
                        <a:rPr lang="en-US" dirty="0"/>
                        <a:t>Huge library of open-source software, but commercial software support can be limited. Developers value its powerful tools and compatibility.</a:t>
                      </a:r>
                      <a:endParaRPr lang="en-CA" dirty="0"/>
                    </a:p>
                  </a:txBody>
                  <a:tcPr/>
                </a:tc>
                <a:extLst>
                  <a:ext uri="{0D108BD9-81ED-4DB2-BD59-A6C34878D82A}">
                    <a16:rowId xmlns:a16="http://schemas.microsoft.com/office/drawing/2014/main" val="3146770200"/>
                  </a:ext>
                </a:extLst>
              </a:tr>
              <a:tr h="370840">
                <a:tc>
                  <a:txBody>
                    <a:bodyPr/>
                    <a:lstStyle/>
                    <a:p>
                      <a:r>
                        <a:rPr lang="en-CA" b="1" dirty="0"/>
                        <a:t>Security</a:t>
                      </a:r>
                    </a:p>
                  </a:txBody>
                  <a:tcPr/>
                </a:tc>
                <a:tc>
                  <a:txBody>
                    <a:bodyPr/>
                    <a:lstStyle/>
                    <a:p>
                      <a:r>
                        <a:rPr lang="en-US" dirty="0"/>
                        <a:t>Most targeted OS due to its large user base. Microsoft has improved security significantly with regular updates and built-in antivirus.</a:t>
                      </a:r>
                      <a:endParaRPr lang="en-CA" dirty="0"/>
                    </a:p>
                  </a:txBody>
                  <a:tcPr/>
                </a:tc>
                <a:tc>
                  <a:txBody>
                    <a:bodyPr/>
                    <a:lstStyle/>
                    <a:p>
                      <a:r>
                        <a:rPr lang="en-US" dirty="0"/>
                        <a:t>Strong security features and less frequently targeted due to a smaller market share. Its closed ecosystem helps minimize vulnerabilities.</a:t>
                      </a:r>
                      <a:endParaRPr lang="en-CA" dirty="0"/>
                    </a:p>
                  </a:txBody>
                  <a:tcPr/>
                </a:tc>
                <a:tc>
                  <a:txBody>
                    <a:bodyPr/>
                    <a:lstStyle/>
                    <a:p>
                      <a:r>
                        <a:rPr lang="en-US" dirty="0"/>
                        <a:t>Highly secure and stable due to its open-source nature, with vulnerabilities often addressed quickly by the community.</a:t>
                      </a:r>
                      <a:endParaRPr lang="en-CA" dirty="0"/>
                    </a:p>
                  </a:txBody>
                  <a:tcPr/>
                </a:tc>
                <a:extLst>
                  <a:ext uri="{0D108BD9-81ED-4DB2-BD59-A6C34878D82A}">
                    <a16:rowId xmlns:a16="http://schemas.microsoft.com/office/drawing/2014/main" val="3890543761"/>
                  </a:ext>
                </a:extLst>
              </a:tr>
            </a:tbl>
          </a:graphicData>
        </a:graphic>
      </p:graphicFrame>
    </p:spTree>
    <p:extLst>
      <p:ext uri="{BB962C8B-B14F-4D97-AF65-F5344CB8AC3E}">
        <p14:creationId xmlns:p14="http://schemas.microsoft.com/office/powerpoint/2010/main" val="25915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265A0-E95A-A176-B496-068B7D491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4575E-F3E5-7722-0D55-D8B63CBCA8FD}"/>
              </a:ext>
            </a:extLst>
          </p:cNvPr>
          <p:cNvSpPr>
            <a:spLocks noGrp="1"/>
          </p:cNvSpPr>
          <p:nvPr>
            <p:ph type="title"/>
          </p:nvPr>
        </p:nvSpPr>
        <p:spPr/>
        <p:txBody>
          <a:bodyPr>
            <a:normAutofit/>
          </a:bodyPr>
          <a:lstStyle/>
          <a:p>
            <a:r>
              <a:rPr lang="en-US" b="1" dirty="0"/>
              <a:t>Desktop Features and Use Case</a:t>
            </a:r>
            <a:endParaRPr lang="en-CA" b="1" dirty="0"/>
          </a:p>
        </p:txBody>
      </p:sp>
      <p:sp>
        <p:nvSpPr>
          <p:cNvPr id="3" name="Content Placeholder 2">
            <a:extLst>
              <a:ext uri="{FF2B5EF4-FFF2-40B4-BE49-F238E27FC236}">
                <a16:creationId xmlns:a16="http://schemas.microsoft.com/office/drawing/2014/main" id="{6670AC37-5558-3A00-D958-838BC4FF09A7}"/>
              </a:ext>
            </a:extLst>
          </p:cNvPr>
          <p:cNvSpPr>
            <a:spLocks noGrp="1"/>
          </p:cNvSpPr>
          <p:nvPr>
            <p:ph idx="1"/>
          </p:nvPr>
        </p:nvSpPr>
        <p:spPr>
          <a:xfrm>
            <a:off x="1179576" y="1156771"/>
            <a:ext cx="10174224" cy="5067759"/>
          </a:xfrm>
        </p:spPr>
        <p:txBody>
          <a:bodyPr/>
          <a:lstStyle/>
          <a:p>
            <a:pPr marL="0" indent="0">
              <a:buNone/>
            </a:pPr>
            <a:endParaRPr lang="en-CA" dirty="0"/>
          </a:p>
        </p:txBody>
      </p:sp>
      <p:sp>
        <p:nvSpPr>
          <p:cNvPr id="4" name="TextBox 3">
            <a:extLst>
              <a:ext uri="{FF2B5EF4-FFF2-40B4-BE49-F238E27FC236}">
                <a16:creationId xmlns:a16="http://schemas.microsoft.com/office/drawing/2014/main" id="{D6958E01-A2DF-335B-7539-1C447EDB8709}"/>
              </a:ext>
            </a:extLst>
          </p:cNvPr>
          <p:cNvSpPr txBox="1"/>
          <p:nvPr/>
        </p:nvSpPr>
        <p:spPr>
          <a:xfrm>
            <a:off x="1256694" y="2880911"/>
            <a:ext cx="10174224" cy="2522862"/>
          </a:xfrm>
          <a:prstGeom prst="rect">
            <a:avLst/>
          </a:prstGeom>
          <a:noFill/>
        </p:spPr>
        <p:txBody>
          <a:bodyPr wrap="square" rtlCol="0">
            <a:spAutoFit/>
          </a:bodyPr>
          <a:lstStyle/>
          <a:p>
            <a:endParaRPr lang="en-CA" dirty="0"/>
          </a:p>
        </p:txBody>
      </p:sp>
      <p:graphicFrame>
        <p:nvGraphicFramePr>
          <p:cNvPr id="5" name="Table 4">
            <a:extLst>
              <a:ext uri="{FF2B5EF4-FFF2-40B4-BE49-F238E27FC236}">
                <a16:creationId xmlns:a16="http://schemas.microsoft.com/office/drawing/2014/main" id="{2BD8C7CD-EF60-D760-5258-29CCFDFC7E52}"/>
              </a:ext>
            </a:extLst>
          </p:cNvPr>
          <p:cNvGraphicFramePr>
            <a:graphicFrameLocks noGrp="1"/>
          </p:cNvGraphicFramePr>
          <p:nvPr>
            <p:extLst>
              <p:ext uri="{D42A27DB-BD31-4B8C-83A1-F6EECF244321}">
                <p14:modId xmlns:p14="http://schemas.microsoft.com/office/powerpoint/2010/main" val="3457528804"/>
              </p:ext>
            </p:extLst>
          </p:nvPr>
        </p:nvGraphicFramePr>
        <p:xfrm>
          <a:off x="1218134" y="1156771"/>
          <a:ext cx="10097108" cy="5212080"/>
        </p:xfrm>
        <a:graphic>
          <a:graphicData uri="http://schemas.openxmlformats.org/drawingml/2006/table">
            <a:tbl>
              <a:tblPr firstRow="1" bandRow="1">
                <a:tableStyleId>{5C22544A-7EE6-4342-B048-85BDC9FD1C3A}</a:tableStyleId>
              </a:tblPr>
              <a:tblGrid>
                <a:gridCol w="2524277">
                  <a:extLst>
                    <a:ext uri="{9D8B030D-6E8A-4147-A177-3AD203B41FA5}">
                      <a16:colId xmlns:a16="http://schemas.microsoft.com/office/drawing/2014/main" val="1458277354"/>
                    </a:ext>
                  </a:extLst>
                </a:gridCol>
                <a:gridCol w="2524277">
                  <a:extLst>
                    <a:ext uri="{9D8B030D-6E8A-4147-A177-3AD203B41FA5}">
                      <a16:colId xmlns:a16="http://schemas.microsoft.com/office/drawing/2014/main" val="2025119155"/>
                    </a:ext>
                  </a:extLst>
                </a:gridCol>
                <a:gridCol w="2524277">
                  <a:extLst>
                    <a:ext uri="{9D8B030D-6E8A-4147-A177-3AD203B41FA5}">
                      <a16:colId xmlns:a16="http://schemas.microsoft.com/office/drawing/2014/main" val="3955067049"/>
                    </a:ext>
                  </a:extLst>
                </a:gridCol>
                <a:gridCol w="2524277">
                  <a:extLst>
                    <a:ext uri="{9D8B030D-6E8A-4147-A177-3AD203B41FA5}">
                      <a16:colId xmlns:a16="http://schemas.microsoft.com/office/drawing/2014/main" val="1454506185"/>
                    </a:ext>
                  </a:extLst>
                </a:gridCol>
              </a:tblGrid>
              <a:tr h="370840">
                <a:tc>
                  <a:txBody>
                    <a:bodyPr/>
                    <a:lstStyle/>
                    <a:p>
                      <a:r>
                        <a:rPr lang="en-CA" dirty="0"/>
                        <a:t>Feature</a:t>
                      </a:r>
                    </a:p>
                  </a:txBody>
                  <a:tcPr/>
                </a:tc>
                <a:tc>
                  <a:txBody>
                    <a:bodyPr/>
                    <a:lstStyle/>
                    <a:p>
                      <a:r>
                        <a:rPr lang="en-CA" dirty="0"/>
                        <a:t>Microsoft Windows</a:t>
                      </a:r>
                    </a:p>
                  </a:txBody>
                  <a:tcPr/>
                </a:tc>
                <a:tc>
                  <a:txBody>
                    <a:bodyPr/>
                    <a:lstStyle/>
                    <a:p>
                      <a:r>
                        <a:rPr lang="en-CA" dirty="0"/>
                        <a:t>Apple MacOS</a:t>
                      </a:r>
                    </a:p>
                  </a:txBody>
                  <a:tcPr/>
                </a:tc>
                <a:tc>
                  <a:txBody>
                    <a:bodyPr/>
                    <a:lstStyle/>
                    <a:p>
                      <a:r>
                        <a:rPr lang="en-CA" dirty="0"/>
                        <a:t>Linux )Ubuntu, Fedora, etc.)</a:t>
                      </a:r>
                    </a:p>
                  </a:txBody>
                  <a:tcPr/>
                </a:tc>
                <a:extLst>
                  <a:ext uri="{0D108BD9-81ED-4DB2-BD59-A6C34878D82A}">
                    <a16:rowId xmlns:a16="http://schemas.microsoft.com/office/drawing/2014/main" val="2503263158"/>
                  </a:ext>
                </a:extLst>
              </a:tr>
              <a:tr h="370840">
                <a:tc>
                  <a:txBody>
                    <a:bodyPr/>
                    <a:lstStyle/>
                    <a:p>
                      <a:r>
                        <a:rPr lang="en-CA" b="1" dirty="0"/>
                        <a:t>Customization</a:t>
                      </a:r>
                      <a:endParaRPr lang="en-CA" dirty="0"/>
                    </a:p>
                  </a:txBody>
                  <a:tcPr/>
                </a:tc>
                <a:tc>
                  <a:txBody>
                    <a:bodyPr/>
                    <a:lstStyle/>
                    <a:p>
                      <a:r>
                        <a:rPr lang="en-US" dirty="0"/>
                        <a:t>Offers some customization, such as themes and taskbar settings, but is less flexible than Linux.</a:t>
                      </a:r>
                      <a:endParaRPr lang="en-CA" dirty="0"/>
                    </a:p>
                  </a:txBody>
                  <a:tcPr/>
                </a:tc>
                <a:tc>
                  <a:txBody>
                    <a:bodyPr/>
                    <a:lstStyle/>
                    <a:p>
                      <a:r>
                        <a:rPr lang="en-US" dirty="0"/>
                        <a:t>Limited customization compared to Linux, as Apple focuses on a consistent user experience.</a:t>
                      </a:r>
                      <a:endParaRPr lang="en-CA" dirty="0"/>
                    </a:p>
                  </a:txBody>
                  <a:tcPr/>
                </a:tc>
                <a:tc>
                  <a:txBody>
                    <a:bodyPr/>
                    <a:lstStyle/>
                    <a:p>
                      <a:r>
                        <a:rPr lang="en-US" dirty="0"/>
                        <a:t>Extremely customizable, allowing users to modify almost every aspect, from the desktop environment to system resources.</a:t>
                      </a:r>
                      <a:endParaRPr lang="en-CA" dirty="0"/>
                    </a:p>
                  </a:txBody>
                  <a:tcPr/>
                </a:tc>
                <a:extLst>
                  <a:ext uri="{0D108BD9-81ED-4DB2-BD59-A6C34878D82A}">
                    <a16:rowId xmlns:a16="http://schemas.microsoft.com/office/drawing/2014/main" val="3146770200"/>
                  </a:ext>
                </a:extLst>
              </a:tr>
              <a:tr h="370840">
                <a:tc>
                  <a:txBody>
                    <a:bodyPr/>
                    <a:lstStyle/>
                    <a:p>
                      <a:r>
                        <a:rPr lang="en-CA" b="1" dirty="0"/>
                        <a:t>Use Cases</a:t>
                      </a:r>
                    </a:p>
                  </a:txBody>
                  <a:tcPr/>
                </a:tc>
                <a:tc>
                  <a:txBody>
                    <a:bodyPr/>
                    <a:lstStyle/>
                    <a:p>
                      <a:r>
                        <a:rPr lang="en-US" dirty="0"/>
                        <a:t>General users: Broad compatibility for home and office tasks.</a:t>
                      </a:r>
                    </a:p>
                    <a:p>
                      <a:r>
                        <a:rPr lang="en-US" dirty="0"/>
                        <a:t>Gaming: Best-in-class support for a wide range of titles and hardware.</a:t>
                      </a:r>
                    </a:p>
                    <a:p>
                      <a:r>
                        <a:rPr lang="en-US" dirty="0"/>
                        <a:t>Business: Extensive enterprise support and productivity tools.</a:t>
                      </a:r>
                      <a:endParaRPr lang="en-CA" dirty="0"/>
                    </a:p>
                  </a:txBody>
                  <a:tcPr/>
                </a:tc>
                <a:tc>
                  <a:txBody>
                    <a:bodyPr/>
                    <a:lstStyle/>
                    <a:p>
                      <a:r>
                        <a:rPr lang="en-US" dirty="0"/>
                        <a:t>Creative professionals: Strong performance for media creation (design, video, music).</a:t>
                      </a:r>
                    </a:p>
                    <a:p>
                      <a:r>
                        <a:rPr lang="en-US" dirty="0"/>
                        <a:t>General users: Simple and intuitive experience for those in the Apple ecosystem.</a:t>
                      </a:r>
                      <a:endParaRPr lang="en-CA" dirty="0"/>
                    </a:p>
                  </a:txBody>
                  <a:tcPr/>
                </a:tc>
                <a:tc>
                  <a:txBody>
                    <a:bodyPr/>
                    <a:lstStyle/>
                    <a:p>
                      <a:r>
                        <a:rPr lang="en-US" dirty="0"/>
                        <a:t>Developers and programmers: Strong command-line interface and flexibility.</a:t>
                      </a:r>
                    </a:p>
                    <a:p>
                      <a:r>
                        <a:rPr lang="en-US" dirty="0"/>
                        <a:t>Servers: Dominates the server market due to its stability and efficiency.</a:t>
                      </a:r>
                    </a:p>
                    <a:p>
                      <a:r>
                        <a:rPr lang="en-US" dirty="0"/>
                        <a:t>Tech enthusiasts: Users who value customization and control.</a:t>
                      </a:r>
                      <a:endParaRPr lang="en-CA" dirty="0"/>
                    </a:p>
                  </a:txBody>
                  <a:tcPr/>
                </a:tc>
                <a:extLst>
                  <a:ext uri="{0D108BD9-81ED-4DB2-BD59-A6C34878D82A}">
                    <a16:rowId xmlns:a16="http://schemas.microsoft.com/office/drawing/2014/main" val="3890543761"/>
                  </a:ext>
                </a:extLst>
              </a:tr>
            </a:tbl>
          </a:graphicData>
        </a:graphic>
      </p:graphicFrame>
    </p:spTree>
    <p:extLst>
      <p:ext uri="{BB962C8B-B14F-4D97-AF65-F5344CB8AC3E}">
        <p14:creationId xmlns:p14="http://schemas.microsoft.com/office/powerpoint/2010/main" val="389612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704D-ADA6-96BD-EE82-AD80B0C22501}"/>
              </a:ext>
            </a:extLst>
          </p:cNvPr>
          <p:cNvSpPr>
            <a:spLocks noGrp="1"/>
          </p:cNvSpPr>
          <p:nvPr>
            <p:ph type="ctrTitle"/>
          </p:nvPr>
        </p:nvSpPr>
        <p:spPr/>
        <p:txBody>
          <a:bodyPr>
            <a:normAutofit/>
          </a:bodyPr>
          <a:lstStyle/>
          <a:p>
            <a:pPr algn="ctr"/>
            <a:r>
              <a:rPr lang="en-US" sz="4400" dirty="0"/>
              <a:t>Windows Features </a:t>
            </a:r>
            <a:endParaRPr lang="en-CA" sz="4400" dirty="0"/>
          </a:p>
        </p:txBody>
      </p:sp>
      <p:sp>
        <p:nvSpPr>
          <p:cNvPr id="4" name="Subtitle 3">
            <a:extLst>
              <a:ext uri="{FF2B5EF4-FFF2-40B4-BE49-F238E27FC236}">
                <a16:creationId xmlns:a16="http://schemas.microsoft.com/office/drawing/2014/main" id="{DABBB598-F4E6-1885-99E0-978E2DC19AF6}"/>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3648086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4" y="365125"/>
            <a:ext cx="9916886" cy="1325563"/>
          </a:xfrm>
        </p:spPr>
        <p:txBody>
          <a:bodyPr/>
          <a:lstStyle/>
          <a:p>
            <a:r>
              <a:rPr lang="en-US" b="1" dirty="0">
                <a:solidFill>
                  <a:schemeClr val="accent2"/>
                </a:solidFill>
                <a:latin typeface="Optima" charset="0"/>
                <a:ea typeface="Optima" charset="0"/>
                <a:cs typeface="Optima" charset="0"/>
              </a:rPr>
              <a:t>Windows 11 Desktop Components</a:t>
            </a:r>
          </a:p>
        </p:txBody>
      </p:sp>
      <p:sp>
        <p:nvSpPr>
          <p:cNvPr id="3" name="Content Placeholder 2"/>
          <p:cNvSpPr>
            <a:spLocks noGrp="1"/>
          </p:cNvSpPr>
          <p:nvPr>
            <p:ph idx="1"/>
          </p:nvPr>
        </p:nvSpPr>
        <p:spPr>
          <a:xfrm>
            <a:off x="1436914" y="1576250"/>
            <a:ext cx="5617029" cy="4351338"/>
          </a:xfrm>
        </p:spPr>
        <p:txBody>
          <a:bodyPr>
            <a:normAutofit/>
          </a:bodyPr>
          <a:lstStyle/>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Windows 11 desktop differs slightly from previous versions of Windows</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The Desktop is the area where program Windows will open, it is the main work area.</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The taskbar is found at the bottom of the screen. It contains the Start button, the search icon/box, Quick launch/active app icons and the notification area.</a:t>
            </a:r>
          </a:p>
        </p:txBody>
      </p:sp>
      <p:pic>
        <p:nvPicPr>
          <p:cNvPr id="4" name="Picture 3">
            <a:extLst>
              <a:ext uri="{FF2B5EF4-FFF2-40B4-BE49-F238E27FC236}">
                <a16:creationId xmlns:a16="http://schemas.microsoft.com/office/drawing/2014/main" id="{09B2CF36-DE47-0D07-93D9-3880CF1913E3}"/>
              </a:ext>
            </a:extLst>
          </p:cNvPr>
          <p:cNvPicPr>
            <a:picLocks noChangeAspect="1"/>
          </p:cNvPicPr>
          <p:nvPr/>
        </p:nvPicPr>
        <p:blipFill>
          <a:blip r:embed="rId3"/>
          <a:stretch>
            <a:fillRect/>
          </a:stretch>
        </p:blipFill>
        <p:spPr>
          <a:xfrm>
            <a:off x="7168444" y="1576250"/>
            <a:ext cx="4665294" cy="3509071"/>
          </a:xfrm>
          <a:prstGeom prst="rect">
            <a:avLst/>
          </a:prstGeom>
        </p:spPr>
      </p:pic>
    </p:spTree>
    <p:extLst>
      <p:ext uri="{BB962C8B-B14F-4D97-AF65-F5344CB8AC3E}">
        <p14:creationId xmlns:p14="http://schemas.microsoft.com/office/powerpoint/2010/main" val="960555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4" y="365125"/>
            <a:ext cx="9916886" cy="1325563"/>
          </a:xfrm>
        </p:spPr>
        <p:txBody>
          <a:bodyPr/>
          <a:lstStyle/>
          <a:p>
            <a:r>
              <a:rPr lang="en-US" b="1" dirty="0">
                <a:solidFill>
                  <a:schemeClr val="accent2"/>
                </a:solidFill>
                <a:latin typeface="Optima" charset="0"/>
                <a:ea typeface="Optima" charset="0"/>
                <a:cs typeface="Optima" charset="0"/>
              </a:rPr>
              <a:t>Managing Windows Files and Folders</a:t>
            </a:r>
          </a:p>
        </p:txBody>
      </p:sp>
      <p:sp>
        <p:nvSpPr>
          <p:cNvPr id="3" name="Content Placeholder 2"/>
          <p:cNvSpPr>
            <a:spLocks noGrp="1"/>
          </p:cNvSpPr>
          <p:nvPr>
            <p:ph idx="1"/>
          </p:nvPr>
        </p:nvSpPr>
        <p:spPr>
          <a:xfrm>
            <a:off x="1436914" y="1576250"/>
            <a:ext cx="5512526" cy="4351338"/>
          </a:xfrm>
        </p:spPr>
        <p:txBody>
          <a:bodyPr>
            <a:normAutofit fontScale="92500"/>
          </a:bodyPr>
          <a:lstStyle/>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Technicians often create, delete, and move files and folders</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Do these tasks quickly and without error</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Each drive in a computer is  represented by a drive letter followed by a colon</a:t>
            </a:r>
          </a:p>
          <a:p>
            <a:pPr lvl="1">
              <a:buClr>
                <a:srgbClr val="7030A0"/>
              </a:buClr>
              <a:buSzPct val="90000"/>
              <a:buFont typeface="Arial" panose="020B0604020202020204" pitchFamily="34" charset="0"/>
              <a:buChar char="•"/>
            </a:pPr>
            <a:r>
              <a:rPr lang="en-US" sz="2200" dirty="0">
                <a:latin typeface="Times New Roman" charset="0"/>
                <a:ea typeface="Times New Roman" charset="0"/>
                <a:cs typeface="Times New Roman" charset="0"/>
              </a:rPr>
              <a:t>For example, the first hard drive partition is represented by C:. The optical drive, flash drive, and any external drives are each represented by a drive letter followed by a colon</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File Explorer (Windows 8/10/11) is used to manage files and folders</a:t>
            </a:r>
            <a:endParaRPr lang="en-US" sz="2200" dirty="0">
              <a:latin typeface="Times New Roman" charset="0"/>
              <a:ea typeface="Times New Roman" charset="0"/>
              <a:cs typeface="Times New Roman" charset="0"/>
            </a:endParaRPr>
          </a:p>
        </p:txBody>
      </p:sp>
      <p:pic>
        <p:nvPicPr>
          <p:cNvPr id="4" name="Picture 3">
            <a:extLst>
              <a:ext uri="{FF2B5EF4-FFF2-40B4-BE49-F238E27FC236}">
                <a16:creationId xmlns:a16="http://schemas.microsoft.com/office/drawing/2014/main" id="{6025CAEC-66BF-4229-BA37-4891A496D0E9}"/>
              </a:ext>
            </a:extLst>
          </p:cNvPr>
          <p:cNvPicPr>
            <a:picLocks noChangeAspect="1"/>
          </p:cNvPicPr>
          <p:nvPr/>
        </p:nvPicPr>
        <p:blipFill>
          <a:blip r:embed="rId3"/>
          <a:stretch>
            <a:fillRect/>
          </a:stretch>
        </p:blipFill>
        <p:spPr>
          <a:xfrm>
            <a:off x="6949440" y="1716405"/>
            <a:ext cx="4926874" cy="3425190"/>
          </a:xfrm>
          <a:prstGeom prst="rect">
            <a:avLst/>
          </a:prstGeom>
        </p:spPr>
      </p:pic>
    </p:spTree>
    <p:extLst>
      <p:ext uri="{BB962C8B-B14F-4D97-AF65-F5344CB8AC3E}">
        <p14:creationId xmlns:p14="http://schemas.microsoft.com/office/powerpoint/2010/main" val="982508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4B95-B55D-95EE-6EA6-799E77B2DC5C}"/>
              </a:ext>
            </a:extLst>
          </p:cNvPr>
          <p:cNvSpPr>
            <a:spLocks noGrp="1"/>
          </p:cNvSpPr>
          <p:nvPr>
            <p:ph type="title"/>
          </p:nvPr>
        </p:nvSpPr>
        <p:spPr/>
        <p:txBody>
          <a:bodyPr/>
          <a:lstStyle/>
          <a:p>
            <a:r>
              <a:rPr lang="en-CA" dirty="0"/>
              <a:t>Control Panel</a:t>
            </a:r>
          </a:p>
        </p:txBody>
      </p:sp>
      <p:sp>
        <p:nvSpPr>
          <p:cNvPr id="3" name="Content Placeholder 2">
            <a:extLst>
              <a:ext uri="{FF2B5EF4-FFF2-40B4-BE49-F238E27FC236}">
                <a16:creationId xmlns:a16="http://schemas.microsoft.com/office/drawing/2014/main" id="{6DC13063-3E27-B228-87F3-42096E694796}"/>
              </a:ext>
            </a:extLst>
          </p:cNvPr>
          <p:cNvSpPr>
            <a:spLocks noGrp="1"/>
          </p:cNvSpPr>
          <p:nvPr>
            <p:ph idx="1"/>
          </p:nvPr>
        </p:nvSpPr>
        <p:spPr/>
        <p:txBody>
          <a:bodyPr/>
          <a:lstStyle/>
          <a:p>
            <a:r>
              <a:rPr lang="en-US" dirty="0"/>
              <a:t>The Windows 11 Control Panel is a feature that allows users to view and change system settings through a collection of applets, though it's being phased out in favor of the newer Settings app. </a:t>
            </a:r>
          </a:p>
          <a:p>
            <a:r>
              <a:rPr lang="en-US" dirty="0"/>
              <a:t>It provides access to a wide range of options, including managing hardware, software, user accounts, and network settings, with some advanced or legacy configurations still only available here. </a:t>
            </a:r>
          </a:p>
          <a:p>
            <a:r>
              <a:rPr lang="en-US" dirty="0"/>
              <a:t>To access it, search for "Control Panel" in the Start menu or run the control command in the Run dialog (Windows key + R). </a:t>
            </a:r>
            <a:endParaRPr lang="en-CA" dirty="0"/>
          </a:p>
        </p:txBody>
      </p:sp>
    </p:spTree>
    <p:extLst>
      <p:ext uri="{BB962C8B-B14F-4D97-AF65-F5344CB8AC3E}">
        <p14:creationId xmlns:p14="http://schemas.microsoft.com/office/powerpoint/2010/main" val="1924507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7DD2-2798-36C6-0887-E01CAB70BB20}"/>
              </a:ext>
            </a:extLst>
          </p:cNvPr>
          <p:cNvSpPr>
            <a:spLocks noGrp="1"/>
          </p:cNvSpPr>
          <p:nvPr>
            <p:ph type="title"/>
          </p:nvPr>
        </p:nvSpPr>
        <p:spPr/>
        <p:txBody>
          <a:bodyPr/>
          <a:lstStyle/>
          <a:p>
            <a:r>
              <a:rPr lang="en-CA" dirty="0"/>
              <a:t>Windows Settings</a:t>
            </a:r>
          </a:p>
        </p:txBody>
      </p:sp>
      <p:sp>
        <p:nvSpPr>
          <p:cNvPr id="3" name="Content Placeholder 2">
            <a:extLst>
              <a:ext uri="{FF2B5EF4-FFF2-40B4-BE49-F238E27FC236}">
                <a16:creationId xmlns:a16="http://schemas.microsoft.com/office/drawing/2014/main" id="{F4F6B8E3-A8D6-98CC-6F4A-E032664BACB2}"/>
              </a:ext>
            </a:extLst>
          </p:cNvPr>
          <p:cNvSpPr>
            <a:spLocks noGrp="1"/>
          </p:cNvSpPr>
          <p:nvPr>
            <p:ph sz="half" idx="1"/>
          </p:nvPr>
        </p:nvSpPr>
        <p:spPr>
          <a:xfrm>
            <a:off x="1179576" y="1078992"/>
            <a:ext cx="4840224" cy="5097971"/>
          </a:xfrm>
        </p:spPr>
        <p:txBody>
          <a:bodyPr>
            <a:normAutofit fontScale="92500" lnSpcReduction="10000"/>
          </a:bodyPr>
          <a:lstStyle/>
          <a:p>
            <a:pPr marL="0" indent="0">
              <a:buNone/>
            </a:pPr>
            <a:r>
              <a:rPr lang="en-US" dirty="0"/>
              <a:t>The Settings app is a central hub for managing your system, allowing you to customize display and sound, manage apps and accounts, adjust network and internet connections, change personalization settings, and update Windows. </a:t>
            </a:r>
          </a:p>
          <a:p>
            <a:pPr marL="0" indent="0">
              <a:buNone/>
            </a:pPr>
            <a:r>
              <a:rPr lang="en-US" dirty="0"/>
              <a:t>You can open Windows 11 settings by searching for "settings" in the Start menu, by using the keyboard shortcut Windows key + I, or by right-clicking the Start button and selecting Settings. </a:t>
            </a:r>
            <a:endParaRPr lang="en-CA" dirty="0"/>
          </a:p>
        </p:txBody>
      </p:sp>
      <p:pic>
        <p:nvPicPr>
          <p:cNvPr id="5" name="Content Placeholder 4">
            <a:extLst>
              <a:ext uri="{FF2B5EF4-FFF2-40B4-BE49-F238E27FC236}">
                <a16:creationId xmlns:a16="http://schemas.microsoft.com/office/drawing/2014/main" id="{DDCED286-4D96-32C1-92F2-7A4B93EE4385}"/>
              </a:ext>
            </a:extLst>
          </p:cNvPr>
          <p:cNvPicPr>
            <a:picLocks noGrp="1" noChangeAspect="1"/>
          </p:cNvPicPr>
          <p:nvPr>
            <p:ph sz="half" idx="2"/>
          </p:nvPr>
        </p:nvPicPr>
        <p:blipFill>
          <a:blip r:embed="rId2"/>
          <a:stretch>
            <a:fillRect/>
          </a:stretch>
        </p:blipFill>
        <p:spPr>
          <a:xfrm>
            <a:off x="6172202" y="1162933"/>
            <a:ext cx="5181600" cy="3886200"/>
          </a:xfrm>
          <a:prstGeom prst="rect">
            <a:avLst/>
          </a:prstGeom>
        </p:spPr>
      </p:pic>
    </p:spTree>
    <p:extLst>
      <p:ext uri="{BB962C8B-B14F-4D97-AF65-F5344CB8AC3E}">
        <p14:creationId xmlns:p14="http://schemas.microsoft.com/office/powerpoint/2010/main" val="4198909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ctrTitle"/>
          </p:nvPr>
        </p:nvSpPr>
        <p:spPr/>
        <p:txBody>
          <a:bodyPr/>
          <a:lstStyle/>
          <a:p>
            <a:r>
              <a:rPr lang="en-US" b="1" dirty="0">
                <a:solidFill>
                  <a:schemeClr val="accent2"/>
                </a:solidFill>
                <a:latin typeface="Optima" charset="0"/>
                <a:ea typeface="Optima" charset="0"/>
                <a:cs typeface="Optima" charset="0"/>
              </a:rPr>
              <a:t>Introduction to macOS </a:t>
            </a:r>
          </a:p>
        </p:txBody>
      </p:sp>
    </p:spTree>
    <p:extLst>
      <p:ext uri="{BB962C8B-B14F-4D97-AF65-F5344CB8AC3E}">
        <p14:creationId xmlns:p14="http://schemas.microsoft.com/office/powerpoint/2010/main" val="237776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612" y="365125"/>
            <a:ext cx="9882187" cy="1325563"/>
          </a:xfrm>
        </p:spPr>
        <p:txBody>
          <a:bodyPr/>
          <a:lstStyle/>
          <a:p>
            <a:r>
              <a:rPr lang="en-US" b="1" dirty="0">
                <a:solidFill>
                  <a:schemeClr val="accent2"/>
                </a:solidFill>
                <a:latin typeface="Optima" charset="0"/>
                <a:ea typeface="Optima" charset="0"/>
                <a:cs typeface="Optima" charset="0"/>
              </a:rPr>
              <a:t>Basic Structure</a:t>
            </a:r>
          </a:p>
        </p:txBody>
      </p:sp>
      <p:pic>
        <p:nvPicPr>
          <p:cNvPr id="5" name="Picture 4" descr="User and Software application icons leasing to Operating system with kernel, device drivers, hard drive, video card, and keyboard icons" title="Computer Part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79122" y="256027"/>
            <a:ext cx="3361221" cy="5577037"/>
          </a:xfrm>
          <a:prstGeom prst="rect">
            <a:avLst/>
          </a:prstGeom>
        </p:spPr>
      </p:pic>
    </p:spTree>
    <p:extLst>
      <p:ext uri="{BB962C8B-B14F-4D97-AF65-F5344CB8AC3E}">
        <p14:creationId xmlns:p14="http://schemas.microsoft.com/office/powerpoint/2010/main" val="141416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Optima" charset="0"/>
                <a:ea typeface="Optima" charset="0"/>
                <a:cs typeface="Optima" charset="0"/>
              </a:rPr>
              <a:t>macOS Tahoe</a:t>
            </a:r>
          </a:p>
        </p:txBody>
      </p:sp>
      <p:sp>
        <p:nvSpPr>
          <p:cNvPr id="3" name="Content Placeholder 2"/>
          <p:cNvSpPr>
            <a:spLocks noGrp="1"/>
          </p:cNvSpPr>
          <p:nvPr>
            <p:ph sz="half" idx="1"/>
          </p:nvPr>
        </p:nvSpPr>
        <p:spPr/>
        <p:txBody>
          <a:bodyPr>
            <a:normAutofit fontScale="92500" lnSpcReduction="20000"/>
          </a:bodyPr>
          <a:lstStyle/>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The macOS Tahoe is a Unix-like operating system derived from Darwin, which is based on the FreeBSD and OPENSTEP (</a:t>
            </a:r>
            <a:r>
              <a:rPr lang="en-US" dirty="0" err="1">
                <a:latin typeface="Times New Roman" charset="0"/>
                <a:ea typeface="Times New Roman" charset="0"/>
                <a:cs typeface="Times New Roman" charset="0"/>
              </a:rPr>
              <a:t>NeXTSTEP</a:t>
            </a:r>
            <a:r>
              <a:rPr lang="en-US" dirty="0">
                <a:latin typeface="Times New Roman" charset="0"/>
                <a:ea typeface="Times New Roman" charset="0"/>
                <a:cs typeface="Times New Roman" charset="0"/>
              </a:rPr>
              <a:t>) operating systems. </a:t>
            </a: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While macOS and Linux are both Unix-like and share similarities, they are distinct and incompatible. macOS uses its own kernel, and its proprietary components prevent it from running Linux applications directly, though it has a new feature to run isolated Linux containers. </a:t>
            </a:r>
          </a:p>
        </p:txBody>
      </p:sp>
      <p:pic>
        <p:nvPicPr>
          <p:cNvPr id="5" name="Content Placeholder 4">
            <a:extLst>
              <a:ext uri="{FF2B5EF4-FFF2-40B4-BE49-F238E27FC236}">
                <a16:creationId xmlns:a16="http://schemas.microsoft.com/office/drawing/2014/main" id="{B4958B17-629D-7B31-2906-44E7996D0ABC}"/>
              </a:ext>
            </a:extLst>
          </p:cNvPr>
          <p:cNvPicPr>
            <a:picLocks noGrp="1" noChangeAspect="1"/>
          </p:cNvPicPr>
          <p:nvPr>
            <p:ph sz="half" idx="2"/>
          </p:nvPr>
        </p:nvPicPr>
        <p:blipFill>
          <a:blip r:embed="rId3"/>
          <a:stretch>
            <a:fillRect/>
          </a:stretch>
        </p:blipFill>
        <p:spPr>
          <a:xfrm>
            <a:off x="6266688" y="1344168"/>
            <a:ext cx="5043290" cy="2833688"/>
          </a:xfrm>
          <a:prstGeom prst="rect">
            <a:avLst/>
          </a:prstGeom>
        </p:spPr>
      </p:pic>
    </p:spTree>
    <p:extLst>
      <p:ext uri="{BB962C8B-B14F-4D97-AF65-F5344CB8AC3E}">
        <p14:creationId xmlns:p14="http://schemas.microsoft.com/office/powerpoint/2010/main" val="2083219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Optima" charset="0"/>
                <a:ea typeface="Optima" charset="0"/>
                <a:cs typeface="Optima" charset="0"/>
              </a:rPr>
              <a:t>Navigating the User Interface</a:t>
            </a:r>
          </a:p>
        </p:txBody>
      </p:sp>
      <p:sp>
        <p:nvSpPr>
          <p:cNvPr id="3" name="Content Placeholder 2"/>
          <p:cNvSpPr>
            <a:spLocks noGrp="1"/>
          </p:cNvSpPr>
          <p:nvPr>
            <p:ph sz="half" idx="1"/>
          </p:nvPr>
        </p:nvSpPr>
        <p:spPr>
          <a:xfrm>
            <a:off x="1179576" y="1344168"/>
            <a:ext cx="4840224" cy="4483755"/>
          </a:xfrm>
        </p:spPr>
        <p:txBody>
          <a:bodyPr>
            <a:normAutofit fontScale="55000" lnSpcReduction="20000"/>
          </a:bodyPr>
          <a:lstStyle/>
          <a:p>
            <a:pPr marL="0" indent="0">
              <a:buClr>
                <a:srgbClr val="7030A0"/>
              </a:buClr>
              <a:buSzPct val="90000"/>
              <a:buNone/>
            </a:pPr>
            <a:r>
              <a:rPr lang="en-US" dirty="0">
                <a:latin typeface="Times New Roman" charset="0"/>
                <a:ea typeface="Times New Roman" charset="0"/>
                <a:cs typeface="Times New Roman" charset="0"/>
              </a:rPr>
              <a:t>In macOS Tahoe, the Menu bar, Dock, and Apple menu serve as foundational elements of the graphical user interface. These features have been updated with the "Liquid Glass" design language, giving them a fresh, translucent, and interactive appearance, while maintaining their classic functionality</a:t>
            </a: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The </a:t>
            </a:r>
            <a:r>
              <a:rPr lang="en-US" b="1" dirty="0">
                <a:latin typeface="Times New Roman" charset="0"/>
                <a:ea typeface="Times New Roman" charset="0"/>
                <a:cs typeface="Times New Roman" charset="0"/>
              </a:rPr>
              <a:t>Menu bar </a:t>
            </a:r>
            <a:r>
              <a:rPr lang="en-US" dirty="0">
                <a:latin typeface="Times New Roman" charset="0"/>
                <a:ea typeface="Times New Roman" charset="0"/>
                <a:cs typeface="Times New Roman" charset="0"/>
              </a:rPr>
              <a:t>is a strip that runs along the top of your Mac's screen. Its contents change depending on which application is currently active. It also contains the system menus, App menus and Live </a:t>
            </a:r>
            <a:r>
              <a:rPr lang="en-US" dirty="0" err="1">
                <a:latin typeface="Times New Roman" charset="0"/>
                <a:ea typeface="Times New Roman" charset="0"/>
                <a:cs typeface="Times New Roman" charset="0"/>
              </a:rPr>
              <a:t>Activiyies</a:t>
            </a:r>
            <a:endParaRPr lang="en-US" dirty="0">
              <a:latin typeface="Times New Roman" charset="0"/>
              <a:ea typeface="Times New Roman" charset="0"/>
              <a:cs typeface="Times New Roman" charset="0"/>
            </a:endParaRP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The </a:t>
            </a:r>
            <a:r>
              <a:rPr lang="en-US" b="1" dirty="0">
                <a:latin typeface="Times New Roman" charset="0"/>
                <a:ea typeface="Times New Roman" charset="0"/>
                <a:cs typeface="Times New Roman" charset="0"/>
              </a:rPr>
              <a:t>Dock</a:t>
            </a:r>
            <a:r>
              <a:rPr lang="en-US" dirty="0">
                <a:latin typeface="Times New Roman" charset="0"/>
                <a:ea typeface="Times New Roman" charset="0"/>
                <a:cs typeface="Times New Roman" charset="0"/>
              </a:rPr>
              <a:t> is a customizable row of icons at the bottom or side of your screen used for launching applications and managing minimized windows. </a:t>
            </a: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The </a:t>
            </a:r>
            <a:r>
              <a:rPr lang="en-US" b="1" dirty="0">
                <a:latin typeface="Times New Roman" charset="0"/>
                <a:ea typeface="Times New Roman" charset="0"/>
                <a:cs typeface="Times New Roman" charset="0"/>
              </a:rPr>
              <a:t>Apple Menu </a:t>
            </a:r>
            <a:r>
              <a:rPr lang="en-US" dirty="0">
                <a:latin typeface="Times New Roman" charset="0"/>
                <a:ea typeface="Times New Roman" charset="0"/>
                <a:cs typeface="Times New Roman" charset="0"/>
              </a:rPr>
              <a:t>is the logo located in the top-left corner of the screen. It is always visible, regardless of which application is active, and provides access to System Management, System Settings and Recent Items. </a:t>
            </a:r>
          </a:p>
        </p:txBody>
      </p:sp>
      <p:pic>
        <p:nvPicPr>
          <p:cNvPr id="8" name="Content Placeholder 7">
            <a:extLst>
              <a:ext uri="{FF2B5EF4-FFF2-40B4-BE49-F238E27FC236}">
                <a16:creationId xmlns:a16="http://schemas.microsoft.com/office/drawing/2014/main" id="{7E699D4F-D179-E4AE-914B-562744E4D5D7}"/>
              </a:ext>
            </a:extLst>
          </p:cNvPr>
          <p:cNvPicPr>
            <a:picLocks noGrp="1" noChangeAspect="1"/>
          </p:cNvPicPr>
          <p:nvPr>
            <p:ph sz="half" idx="2"/>
          </p:nvPr>
        </p:nvPicPr>
        <p:blipFill>
          <a:blip r:embed="rId3"/>
          <a:stretch>
            <a:fillRect/>
          </a:stretch>
        </p:blipFill>
        <p:spPr>
          <a:xfrm>
            <a:off x="6359487" y="1344168"/>
            <a:ext cx="5181600" cy="4148903"/>
          </a:xfrm>
          <a:prstGeom prst="rect">
            <a:avLst/>
          </a:prstGeom>
        </p:spPr>
      </p:pic>
    </p:spTree>
    <p:extLst>
      <p:ext uri="{BB962C8B-B14F-4D97-AF65-F5344CB8AC3E}">
        <p14:creationId xmlns:p14="http://schemas.microsoft.com/office/powerpoint/2010/main" val="1022053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4" y="365126"/>
            <a:ext cx="9916886" cy="800066"/>
          </a:xfrm>
        </p:spPr>
        <p:txBody>
          <a:bodyPr/>
          <a:lstStyle/>
          <a:p>
            <a:r>
              <a:rPr lang="en-US" b="1" dirty="0">
                <a:solidFill>
                  <a:schemeClr val="accent2"/>
                </a:solidFill>
                <a:latin typeface="Optima" charset="0"/>
                <a:ea typeface="Optima" charset="0"/>
                <a:cs typeface="Optima" charset="0"/>
              </a:rPr>
              <a:t>Management and Troubleshooting Tools</a:t>
            </a:r>
          </a:p>
        </p:txBody>
      </p:sp>
      <p:sp>
        <p:nvSpPr>
          <p:cNvPr id="3" name="Content Placeholder 2"/>
          <p:cNvSpPr>
            <a:spLocks noGrp="1"/>
          </p:cNvSpPr>
          <p:nvPr>
            <p:ph idx="1"/>
          </p:nvPr>
        </p:nvSpPr>
        <p:spPr>
          <a:xfrm>
            <a:off x="1436914" y="1165192"/>
            <a:ext cx="5790363" cy="4762396"/>
          </a:xfrm>
        </p:spPr>
        <p:txBody>
          <a:bodyPr>
            <a:normAutofit/>
          </a:bodyPr>
          <a:lstStyle/>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The most basic tool is the System Preferences menu</a:t>
            </a: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System Preferences is the equivalent to the Control Panels in Windows</a:t>
            </a: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It contains most of the system settings such as desktop backgrounds and screen savers, etc.</a:t>
            </a:r>
          </a:p>
          <a:p>
            <a:pPr>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The System Preferences shortcut by default is located on the Dock, listed in Launchpad or through the Finder</a:t>
            </a:r>
          </a:p>
        </p:txBody>
      </p:sp>
      <p:pic>
        <p:nvPicPr>
          <p:cNvPr id="5" name="Picture 4" descr="Screenshot of Apple’s System Preferences Window - General, Desktop &amp; Screen Saver, Dock, Mission Control, Language &amp; Region, Security &amp; Privacy, Spotlight, Notifications, CDs &amp; DVDs, Displays, Energy Saver, Keyboard, Mouse, Trackpad, Printers &amp; Scanners, Sound, Ink, iCloud, Internet Accounts, Extensions, Network, Sharing, Users &amp; Groups, Parental Controls, App Store, Dictation &amp; Speech, Data &amp; Time, Startup Disk, Time Machine, and Accessibility." title="System Preferences Window"/>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0885" y="1591407"/>
            <a:ext cx="4016994" cy="3477399"/>
          </a:xfrm>
          <a:prstGeom prst="rect">
            <a:avLst/>
          </a:prstGeom>
          <a:ln w="38100">
            <a:solidFill>
              <a:schemeClr val="accent1"/>
            </a:solidFill>
          </a:ln>
        </p:spPr>
      </p:pic>
      <p:cxnSp>
        <p:nvCxnSpPr>
          <p:cNvPr id="6" name="Straight Connector 5"/>
          <p:cNvCxnSpPr/>
          <p:nvPr/>
        </p:nvCxnSpPr>
        <p:spPr>
          <a:xfrm>
            <a:off x="7851226" y="5479865"/>
            <a:ext cx="3783723" cy="0"/>
          </a:xfrm>
          <a:prstGeom prst="line">
            <a:avLst/>
          </a:prstGeom>
          <a:ln>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851227" y="5110533"/>
            <a:ext cx="378372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System Preferences Window</a:t>
            </a:r>
          </a:p>
        </p:txBody>
      </p:sp>
    </p:spTree>
    <p:extLst>
      <p:ext uri="{BB962C8B-B14F-4D97-AF65-F5344CB8AC3E}">
        <p14:creationId xmlns:p14="http://schemas.microsoft.com/office/powerpoint/2010/main" val="1396214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4" y="365125"/>
            <a:ext cx="9916886" cy="1325563"/>
          </a:xfrm>
        </p:spPr>
        <p:txBody>
          <a:bodyPr/>
          <a:lstStyle/>
          <a:p>
            <a:r>
              <a:rPr lang="en-US" b="1" dirty="0">
                <a:solidFill>
                  <a:schemeClr val="accent2"/>
                </a:solidFill>
                <a:latin typeface="Optima" charset="0"/>
                <a:ea typeface="Optima" charset="0"/>
                <a:cs typeface="Optima" charset="0"/>
              </a:rPr>
              <a:t>Utilities</a:t>
            </a:r>
          </a:p>
        </p:txBody>
      </p:sp>
      <p:sp>
        <p:nvSpPr>
          <p:cNvPr id="3" name="Content Placeholder 2"/>
          <p:cNvSpPr>
            <a:spLocks noGrp="1"/>
          </p:cNvSpPr>
          <p:nvPr>
            <p:ph idx="1"/>
          </p:nvPr>
        </p:nvSpPr>
        <p:spPr>
          <a:xfrm>
            <a:off x="1436914" y="1576250"/>
            <a:ext cx="5790363" cy="4351338"/>
          </a:xfrm>
        </p:spPr>
        <p:txBody>
          <a:bodyPr>
            <a:normAutofit/>
          </a:bodyPr>
          <a:lstStyle/>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Use the tools located under the Utilities director for more advanced system management, maintenance, and troubleshooting</a:t>
            </a:r>
          </a:p>
          <a:p>
            <a:pPr lvl="1">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Open Finder</a:t>
            </a:r>
          </a:p>
          <a:p>
            <a:pPr lvl="1">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Select the Applications section on the left side of the bar</a:t>
            </a:r>
          </a:p>
          <a:p>
            <a:pPr lvl="1">
              <a:buClr>
                <a:srgbClr val="7030A0"/>
              </a:buClr>
              <a:buSzPct val="90000"/>
              <a:buFont typeface="Arial" panose="020B0604020202020204" pitchFamily="34" charset="0"/>
              <a:buChar char="•"/>
            </a:pPr>
            <a:r>
              <a:rPr lang="en-US" dirty="0">
                <a:latin typeface="Times New Roman" charset="0"/>
                <a:ea typeface="Times New Roman" charset="0"/>
                <a:cs typeface="Times New Roman" charset="0"/>
              </a:rPr>
              <a:t>Go into the Utilities folder</a:t>
            </a:r>
          </a:p>
        </p:txBody>
      </p:sp>
      <p:pic>
        <p:nvPicPr>
          <p:cNvPr id="5" name="Picture 4" descr="Screenshot of Apple’s Utility Window" title="Utilities window"/>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5587" y="2298169"/>
            <a:ext cx="4971766" cy="1983685"/>
          </a:xfrm>
          <a:prstGeom prst="rect">
            <a:avLst/>
          </a:prstGeom>
          <a:ln w="38100">
            <a:solidFill>
              <a:schemeClr val="accent1"/>
            </a:solidFill>
          </a:ln>
        </p:spPr>
      </p:pic>
      <p:cxnSp>
        <p:nvCxnSpPr>
          <p:cNvPr id="6" name="Straight Connector 5"/>
          <p:cNvCxnSpPr/>
          <p:nvPr/>
        </p:nvCxnSpPr>
        <p:spPr>
          <a:xfrm>
            <a:off x="7851226" y="5479865"/>
            <a:ext cx="3783723" cy="0"/>
          </a:xfrm>
          <a:prstGeom prst="line">
            <a:avLst/>
          </a:prstGeom>
          <a:ln>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851227" y="5110533"/>
            <a:ext cx="378372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Utilities window</a:t>
            </a:r>
          </a:p>
        </p:txBody>
      </p:sp>
    </p:spTree>
    <p:extLst>
      <p:ext uri="{BB962C8B-B14F-4D97-AF65-F5344CB8AC3E}">
        <p14:creationId xmlns:p14="http://schemas.microsoft.com/office/powerpoint/2010/main" val="1789174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B95FA-2405-5BDD-54AE-C6FBF2641237}"/>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F50257CC-E5F7-91A9-4003-C3CA08DF8739}"/>
              </a:ext>
            </a:extLst>
          </p:cNvPr>
          <p:cNvSpPr>
            <a:spLocks noGrp="1"/>
          </p:cNvSpPr>
          <p:nvPr>
            <p:ph type="ctrTitle"/>
          </p:nvPr>
        </p:nvSpPr>
        <p:spPr/>
        <p:txBody>
          <a:bodyPr/>
          <a:lstStyle/>
          <a:p>
            <a:r>
              <a:rPr lang="en-US" b="1" dirty="0">
                <a:solidFill>
                  <a:schemeClr val="accent2"/>
                </a:solidFill>
                <a:latin typeface="Optima" charset="0"/>
                <a:ea typeface="Optima" charset="0"/>
                <a:cs typeface="Optima" charset="0"/>
              </a:rPr>
              <a:t>Introduction to Linux </a:t>
            </a:r>
          </a:p>
        </p:txBody>
      </p:sp>
    </p:spTree>
    <p:extLst>
      <p:ext uri="{BB962C8B-B14F-4D97-AF65-F5344CB8AC3E}">
        <p14:creationId xmlns:p14="http://schemas.microsoft.com/office/powerpoint/2010/main" val="614414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BA0-D280-48DC-AB93-B4A9FCD32A51}"/>
              </a:ext>
            </a:extLst>
          </p:cNvPr>
          <p:cNvSpPr>
            <a:spLocks noGrp="1"/>
          </p:cNvSpPr>
          <p:nvPr>
            <p:ph type="title"/>
          </p:nvPr>
        </p:nvSpPr>
        <p:spPr/>
        <p:txBody>
          <a:bodyPr>
            <a:normAutofit/>
          </a:bodyPr>
          <a:lstStyle/>
          <a:p>
            <a:r>
              <a:rPr lang="en-CA" b="1" dirty="0">
                <a:solidFill>
                  <a:schemeClr val="accent2"/>
                </a:solidFill>
                <a:latin typeface="Optima" charset="0"/>
              </a:rPr>
              <a:t>Linux</a:t>
            </a:r>
          </a:p>
        </p:txBody>
      </p:sp>
      <p:sp>
        <p:nvSpPr>
          <p:cNvPr id="5" name="Content Placeholder 4">
            <a:extLst>
              <a:ext uri="{FF2B5EF4-FFF2-40B4-BE49-F238E27FC236}">
                <a16:creationId xmlns:a16="http://schemas.microsoft.com/office/drawing/2014/main" id="{EE5EBE8D-1692-A4E5-3090-11D18F6F37C2}"/>
              </a:ext>
            </a:extLst>
          </p:cNvPr>
          <p:cNvSpPr>
            <a:spLocks noGrp="1"/>
          </p:cNvSpPr>
          <p:nvPr>
            <p:ph idx="1"/>
          </p:nvPr>
        </p:nvSpPr>
        <p:spPr/>
        <p:txBody>
          <a:bodyPr/>
          <a:lstStyle/>
          <a:p>
            <a:r>
              <a:rPr lang="en-US" dirty="0"/>
              <a:t>There are many types of graphical user interfaces for Linux such as GNOME, KDE, </a:t>
            </a:r>
            <a:r>
              <a:rPr lang="en-US" dirty="0" err="1"/>
              <a:t>Xfce</a:t>
            </a:r>
            <a:r>
              <a:rPr lang="en-US" dirty="0"/>
              <a:t>, and Cinnamon</a:t>
            </a:r>
          </a:p>
          <a:p>
            <a:r>
              <a:rPr lang="en-US" dirty="0"/>
              <a:t>Many “Power Users” like to use the Command Line Interface instead of the GUI</a:t>
            </a:r>
          </a:p>
          <a:p>
            <a:endParaRPr lang="en-CA" dirty="0"/>
          </a:p>
        </p:txBody>
      </p:sp>
      <p:pic>
        <p:nvPicPr>
          <p:cNvPr id="8" name="Picture 7">
            <a:extLst>
              <a:ext uri="{FF2B5EF4-FFF2-40B4-BE49-F238E27FC236}">
                <a16:creationId xmlns:a16="http://schemas.microsoft.com/office/drawing/2014/main" id="{B9549C9A-943B-CCDD-2972-425E4A71668E}"/>
              </a:ext>
            </a:extLst>
          </p:cNvPr>
          <p:cNvPicPr>
            <a:picLocks noChangeAspect="1"/>
          </p:cNvPicPr>
          <p:nvPr/>
        </p:nvPicPr>
        <p:blipFill>
          <a:blip r:embed="rId2"/>
          <a:stretch>
            <a:fillRect/>
          </a:stretch>
        </p:blipFill>
        <p:spPr>
          <a:xfrm>
            <a:off x="232273" y="3217975"/>
            <a:ext cx="2828925" cy="1619250"/>
          </a:xfrm>
          <a:prstGeom prst="rect">
            <a:avLst/>
          </a:prstGeom>
        </p:spPr>
      </p:pic>
      <p:pic>
        <p:nvPicPr>
          <p:cNvPr id="9" name="Picture 8">
            <a:extLst>
              <a:ext uri="{FF2B5EF4-FFF2-40B4-BE49-F238E27FC236}">
                <a16:creationId xmlns:a16="http://schemas.microsoft.com/office/drawing/2014/main" id="{747241D6-AF36-C02C-6D94-71922F92EFBE}"/>
              </a:ext>
            </a:extLst>
          </p:cNvPr>
          <p:cNvPicPr>
            <a:picLocks noChangeAspect="1"/>
          </p:cNvPicPr>
          <p:nvPr/>
        </p:nvPicPr>
        <p:blipFill>
          <a:blip r:embed="rId3"/>
          <a:stretch>
            <a:fillRect/>
          </a:stretch>
        </p:blipFill>
        <p:spPr>
          <a:xfrm>
            <a:off x="3246919" y="3198925"/>
            <a:ext cx="2655066" cy="1654230"/>
          </a:xfrm>
          <a:prstGeom prst="rect">
            <a:avLst/>
          </a:prstGeom>
        </p:spPr>
      </p:pic>
      <p:sp>
        <p:nvSpPr>
          <p:cNvPr id="10" name="TextBox 9">
            <a:extLst>
              <a:ext uri="{FF2B5EF4-FFF2-40B4-BE49-F238E27FC236}">
                <a16:creationId xmlns:a16="http://schemas.microsoft.com/office/drawing/2014/main" id="{9B2EF831-FEC4-3A1F-2404-FE377052EF94}"/>
              </a:ext>
            </a:extLst>
          </p:cNvPr>
          <p:cNvSpPr txBox="1"/>
          <p:nvPr/>
        </p:nvSpPr>
        <p:spPr>
          <a:xfrm>
            <a:off x="3336202" y="4860762"/>
            <a:ext cx="2655066" cy="369332"/>
          </a:xfrm>
          <a:prstGeom prst="rect">
            <a:avLst/>
          </a:prstGeom>
          <a:noFill/>
        </p:spPr>
        <p:txBody>
          <a:bodyPr wrap="square" rtlCol="0">
            <a:spAutoFit/>
          </a:bodyPr>
          <a:lstStyle/>
          <a:p>
            <a:r>
              <a:rPr lang="en-CA" dirty="0"/>
              <a:t>KDE Plasma 5.27 Desktop</a:t>
            </a:r>
          </a:p>
        </p:txBody>
      </p:sp>
      <p:sp>
        <p:nvSpPr>
          <p:cNvPr id="11" name="TextBox 10">
            <a:extLst>
              <a:ext uri="{FF2B5EF4-FFF2-40B4-BE49-F238E27FC236}">
                <a16:creationId xmlns:a16="http://schemas.microsoft.com/office/drawing/2014/main" id="{F1B83950-9901-625F-0EE7-D10F8BBF2135}"/>
              </a:ext>
            </a:extLst>
          </p:cNvPr>
          <p:cNvSpPr txBox="1"/>
          <p:nvPr/>
        </p:nvSpPr>
        <p:spPr>
          <a:xfrm>
            <a:off x="483251" y="4860762"/>
            <a:ext cx="2577947" cy="646331"/>
          </a:xfrm>
          <a:prstGeom prst="rect">
            <a:avLst/>
          </a:prstGeom>
          <a:noFill/>
        </p:spPr>
        <p:txBody>
          <a:bodyPr wrap="square" rtlCol="0">
            <a:spAutoFit/>
          </a:bodyPr>
          <a:lstStyle/>
          <a:p>
            <a:r>
              <a:rPr lang="en-CA" dirty="0"/>
              <a:t>GNOME Desktop version 44</a:t>
            </a:r>
          </a:p>
        </p:txBody>
      </p:sp>
      <p:sp>
        <p:nvSpPr>
          <p:cNvPr id="13" name="TextBox 12">
            <a:extLst>
              <a:ext uri="{FF2B5EF4-FFF2-40B4-BE49-F238E27FC236}">
                <a16:creationId xmlns:a16="http://schemas.microsoft.com/office/drawing/2014/main" id="{AB87A299-245C-A287-4BB6-A095294A4923}"/>
              </a:ext>
            </a:extLst>
          </p:cNvPr>
          <p:cNvSpPr txBox="1"/>
          <p:nvPr/>
        </p:nvSpPr>
        <p:spPr>
          <a:xfrm>
            <a:off x="6732281" y="4865717"/>
            <a:ext cx="1575411" cy="369332"/>
          </a:xfrm>
          <a:prstGeom prst="rect">
            <a:avLst/>
          </a:prstGeom>
          <a:noFill/>
        </p:spPr>
        <p:txBody>
          <a:bodyPr wrap="square" rtlCol="0">
            <a:spAutoFit/>
          </a:bodyPr>
          <a:lstStyle/>
          <a:p>
            <a:r>
              <a:rPr lang="en-CA" dirty="0" err="1"/>
              <a:t>Xfce</a:t>
            </a:r>
            <a:r>
              <a:rPr lang="en-CA" dirty="0"/>
              <a:t> 4 Desktop</a:t>
            </a:r>
          </a:p>
        </p:txBody>
      </p:sp>
      <p:pic>
        <p:nvPicPr>
          <p:cNvPr id="14" name="Picture 13">
            <a:extLst>
              <a:ext uri="{FF2B5EF4-FFF2-40B4-BE49-F238E27FC236}">
                <a16:creationId xmlns:a16="http://schemas.microsoft.com/office/drawing/2014/main" id="{09903A19-3F8D-444C-B5C8-7A51DF06C6D9}"/>
              </a:ext>
            </a:extLst>
          </p:cNvPr>
          <p:cNvPicPr>
            <a:picLocks noChangeAspect="1"/>
          </p:cNvPicPr>
          <p:nvPr/>
        </p:nvPicPr>
        <p:blipFill>
          <a:blip r:embed="rId4"/>
          <a:stretch>
            <a:fillRect/>
          </a:stretch>
        </p:blipFill>
        <p:spPr>
          <a:xfrm>
            <a:off x="6096000" y="3217975"/>
            <a:ext cx="2847975" cy="1609725"/>
          </a:xfrm>
          <a:prstGeom prst="rect">
            <a:avLst/>
          </a:prstGeom>
        </p:spPr>
      </p:pic>
      <p:pic>
        <p:nvPicPr>
          <p:cNvPr id="15" name="Picture 14">
            <a:extLst>
              <a:ext uri="{FF2B5EF4-FFF2-40B4-BE49-F238E27FC236}">
                <a16:creationId xmlns:a16="http://schemas.microsoft.com/office/drawing/2014/main" id="{F3D3143F-FF3C-639C-83FD-C109129BD485}"/>
              </a:ext>
            </a:extLst>
          </p:cNvPr>
          <p:cNvPicPr>
            <a:picLocks noChangeAspect="1"/>
          </p:cNvPicPr>
          <p:nvPr/>
        </p:nvPicPr>
        <p:blipFill>
          <a:blip r:embed="rId5"/>
          <a:stretch>
            <a:fillRect/>
          </a:stretch>
        </p:blipFill>
        <p:spPr>
          <a:xfrm>
            <a:off x="9137990" y="3252955"/>
            <a:ext cx="2857500" cy="1600200"/>
          </a:xfrm>
          <a:prstGeom prst="rect">
            <a:avLst/>
          </a:prstGeom>
        </p:spPr>
      </p:pic>
      <p:sp>
        <p:nvSpPr>
          <p:cNvPr id="16" name="TextBox 15">
            <a:extLst>
              <a:ext uri="{FF2B5EF4-FFF2-40B4-BE49-F238E27FC236}">
                <a16:creationId xmlns:a16="http://schemas.microsoft.com/office/drawing/2014/main" id="{F97864D0-E424-1D96-91A3-5A063175716D}"/>
              </a:ext>
            </a:extLst>
          </p:cNvPr>
          <p:cNvSpPr txBox="1"/>
          <p:nvPr/>
        </p:nvSpPr>
        <p:spPr>
          <a:xfrm>
            <a:off x="9352267" y="4865717"/>
            <a:ext cx="2322378" cy="369332"/>
          </a:xfrm>
          <a:prstGeom prst="rect">
            <a:avLst/>
          </a:prstGeom>
          <a:noFill/>
        </p:spPr>
        <p:txBody>
          <a:bodyPr wrap="square" rtlCol="0">
            <a:spAutoFit/>
          </a:bodyPr>
          <a:lstStyle/>
          <a:p>
            <a:r>
              <a:rPr lang="en-CA" dirty="0"/>
              <a:t>Cinnamon 6.2 Desktop</a:t>
            </a:r>
          </a:p>
        </p:txBody>
      </p:sp>
    </p:spTree>
    <p:extLst>
      <p:ext uri="{BB962C8B-B14F-4D97-AF65-F5344CB8AC3E}">
        <p14:creationId xmlns:p14="http://schemas.microsoft.com/office/powerpoint/2010/main" val="2627085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latin typeface="Optima" charset="0"/>
                <a:ea typeface="Optima" charset="0"/>
                <a:cs typeface="Optima" charset="0"/>
              </a:rPr>
              <a:t>Navigating the User Interface</a:t>
            </a:r>
          </a:p>
        </p:txBody>
      </p:sp>
      <p:sp>
        <p:nvSpPr>
          <p:cNvPr id="3" name="Content Placeholder 2"/>
          <p:cNvSpPr>
            <a:spLocks noGrp="1"/>
          </p:cNvSpPr>
          <p:nvPr>
            <p:ph sz="half" idx="1"/>
          </p:nvPr>
        </p:nvSpPr>
        <p:spPr>
          <a:xfrm>
            <a:off x="1179575" y="1078993"/>
            <a:ext cx="5838169" cy="4737914"/>
          </a:xfrm>
        </p:spPr>
        <p:txBody>
          <a:bodyPr>
            <a:normAutofit fontScale="70000" lnSpcReduction="20000"/>
          </a:bodyPr>
          <a:lstStyle/>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The panel is a bar or strip, often located at the top or bottom of the screen, that provides quick access to various applications and status indicators. Its content and location are highly customizable. </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The search function allows you to quickly find and launch applications, files, and other items on your system. It is a key feature for efficiency, often triggered by pressing a dedicated key (such as the Super key, often the Windows key) and typing your query. </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This is a menu or drop-down interface in the panel that consolidates various system status indicators and controls into a single area. It provides a convenient hub for managing your system's state. </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Launchers are icons or buttons that serve as shortcuts to quickly start an application or open a file. They can appear in different places depending on the desktop environment. </a:t>
            </a:r>
          </a:p>
          <a:p>
            <a:pPr>
              <a:buClr>
                <a:srgbClr val="7030A0"/>
              </a:buClr>
              <a:buSzPct val="90000"/>
              <a:buFont typeface="Arial" panose="020B0604020202020204" pitchFamily="34" charset="0"/>
              <a:buChar char="•"/>
            </a:pPr>
            <a:r>
              <a:rPr lang="en-US" sz="2600" dirty="0">
                <a:latin typeface="Times New Roman" charset="0"/>
                <a:ea typeface="Times New Roman" charset="0"/>
                <a:cs typeface="Times New Roman" charset="0"/>
              </a:rPr>
              <a:t>The desktop is the main workspace area where your windows and icons appear. It is the foundation of the graphical user interface. </a:t>
            </a:r>
          </a:p>
        </p:txBody>
      </p:sp>
      <p:pic>
        <p:nvPicPr>
          <p:cNvPr id="5" name="Content Placeholder 4">
            <a:extLst>
              <a:ext uri="{FF2B5EF4-FFF2-40B4-BE49-F238E27FC236}">
                <a16:creationId xmlns:a16="http://schemas.microsoft.com/office/drawing/2014/main" id="{E4FA429B-DBB0-F459-F843-52D8A02FD6ED}"/>
              </a:ext>
            </a:extLst>
          </p:cNvPr>
          <p:cNvPicPr>
            <a:picLocks noGrp="1" noChangeAspect="1"/>
          </p:cNvPicPr>
          <p:nvPr>
            <p:ph sz="half" idx="2"/>
          </p:nvPr>
        </p:nvPicPr>
        <p:blipFill>
          <a:blip r:embed="rId3"/>
          <a:stretch>
            <a:fillRect/>
          </a:stretch>
        </p:blipFill>
        <p:spPr>
          <a:xfrm>
            <a:off x="7333344" y="2091833"/>
            <a:ext cx="4206884" cy="2091490"/>
          </a:xfrm>
          <a:prstGeom prst="rect">
            <a:avLst/>
          </a:prstGeom>
        </p:spPr>
      </p:pic>
    </p:spTree>
    <p:extLst>
      <p:ext uri="{BB962C8B-B14F-4D97-AF65-F5344CB8AC3E}">
        <p14:creationId xmlns:p14="http://schemas.microsoft.com/office/powerpoint/2010/main" val="2009747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93B77-434A-0E3D-7FBD-A726ABC3D622}"/>
              </a:ext>
            </a:extLst>
          </p:cNvPr>
          <p:cNvSpPr>
            <a:spLocks noGrp="1"/>
          </p:cNvSpPr>
          <p:nvPr>
            <p:ph type="title"/>
          </p:nvPr>
        </p:nvSpPr>
        <p:spPr/>
        <p:txBody>
          <a:bodyPr/>
          <a:lstStyle/>
          <a:p>
            <a:r>
              <a:rPr lang="en-CA" b="1" dirty="0">
                <a:latin typeface="Optima"/>
              </a:rPr>
              <a:t>System Settings</a:t>
            </a:r>
          </a:p>
        </p:txBody>
      </p:sp>
      <p:sp>
        <p:nvSpPr>
          <p:cNvPr id="5" name="Content Placeholder 4">
            <a:extLst>
              <a:ext uri="{FF2B5EF4-FFF2-40B4-BE49-F238E27FC236}">
                <a16:creationId xmlns:a16="http://schemas.microsoft.com/office/drawing/2014/main" id="{8A755101-DCFC-929A-9FBA-931D34120B18}"/>
              </a:ext>
            </a:extLst>
          </p:cNvPr>
          <p:cNvSpPr>
            <a:spLocks noGrp="1"/>
          </p:cNvSpPr>
          <p:nvPr>
            <p:ph sz="half" idx="1"/>
          </p:nvPr>
        </p:nvSpPr>
        <p:spPr>
          <a:xfrm>
            <a:off x="1179575" y="1078992"/>
            <a:ext cx="5562747" cy="4704863"/>
          </a:xfrm>
        </p:spPr>
        <p:txBody>
          <a:bodyPr>
            <a:normAutofit fontScale="85000" lnSpcReduction="20000"/>
          </a:bodyPr>
          <a:lstStyle/>
          <a:p>
            <a:pPr marL="0" indent="0">
              <a:buNone/>
            </a:pPr>
            <a:r>
              <a:rPr lang="en-US" dirty="0"/>
              <a:t>Cinnamon System Settings</a:t>
            </a:r>
          </a:p>
          <a:p>
            <a:pPr lvl="1"/>
            <a:r>
              <a:rPr lang="en-US" dirty="0"/>
              <a:t>Windows-like feel: Found on popular distributions like Linux Mint, Cinnamon's System Settings offers a classic and straightforward layout that is very comfortable for those transitioning from Windows.</a:t>
            </a:r>
          </a:p>
          <a:p>
            <a:pPr lvl="1"/>
            <a:r>
              <a:rPr lang="en-US" dirty="0"/>
              <a:t>Intuitive: It presents a friendly and organized interface for managing appearance, hardware, and user preferences. </a:t>
            </a:r>
            <a:endParaRPr lang="en-CA" dirty="0"/>
          </a:p>
          <a:p>
            <a:pPr marL="0" lvl="1" indent="0">
              <a:spcBef>
                <a:spcPts val="1000"/>
              </a:spcBef>
              <a:buNone/>
            </a:pPr>
            <a:r>
              <a:rPr lang="en-US" sz="2800" dirty="0"/>
              <a:t>Gnome Control Panel</a:t>
            </a:r>
          </a:p>
          <a:p>
            <a:pPr lvl="1"/>
            <a:r>
              <a:rPr lang="en-US" sz="2500" dirty="0"/>
              <a:t>Streamlined and clean: GNOME's Settings menu is designed to be very clean and easy to navigate, with a focus on simplicity.</a:t>
            </a:r>
          </a:p>
          <a:p>
            <a:pPr lvl="1"/>
            <a:r>
              <a:rPr lang="en-US" sz="2500" dirty="0"/>
              <a:t>Distinct style: The interface has a more modern, phone-like aesthetic compared to Windows, prioritizing user tasks over deep customization. </a:t>
            </a:r>
          </a:p>
        </p:txBody>
      </p:sp>
      <p:pic>
        <p:nvPicPr>
          <p:cNvPr id="7" name="Content Placeholder 6">
            <a:extLst>
              <a:ext uri="{FF2B5EF4-FFF2-40B4-BE49-F238E27FC236}">
                <a16:creationId xmlns:a16="http://schemas.microsoft.com/office/drawing/2014/main" id="{83B56B64-0A0E-5411-76E4-BC925C5D4A64}"/>
              </a:ext>
            </a:extLst>
          </p:cNvPr>
          <p:cNvPicPr>
            <a:picLocks noGrp="1" noChangeAspect="1"/>
          </p:cNvPicPr>
          <p:nvPr>
            <p:ph sz="half" idx="2"/>
          </p:nvPr>
        </p:nvPicPr>
        <p:blipFill>
          <a:blip r:embed="rId2"/>
          <a:stretch>
            <a:fillRect/>
          </a:stretch>
        </p:blipFill>
        <p:spPr>
          <a:xfrm>
            <a:off x="7202311" y="1078992"/>
            <a:ext cx="3142528" cy="2474741"/>
          </a:xfrm>
          <a:prstGeom prst="rect">
            <a:avLst/>
          </a:prstGeom>
        </p:spPr>
      </p:pic>
      <p:sp>
        <p:nvSpPr>
          <p:cNvPr id="8" name="TextBox 7">
            <a:extLst>
              <a:ext uri="{FF2B5EF4-FFF2-40B4-BE49-F238E27FC236}">
                <a16:creationId xmlns:a16="http://schemas.microsoft.com/office/drawing/2014/main" id="{86AC5258-1F4F-8369-BF8B-3DD2B693386D}"/>
              </a:ext>
            </a:extLst>
          </p:cNvPr>
          <p:cNvSpPr txBox="1"/>
          <p:nvPr/>
        </p:nvSpPr>
        <p:spPr>
          <a:xfrm>
            <a:off x="7202311" y="683226"/>
            <a:ext cx="3714045" cy="646331"/>
          </a:xfrm>
          <a:prstGeom prst="rect">
            <a:avLst/>
          </a:prstGeom>
          <a:noFill/>
        </p:spPr>
        <p:txBody>
          <a:bodyPr wrap="square" rtlCol="0">
            <a:spAutoFit/>
          </a:bodyPr>
          <a:lstStyle/>
          <a:p>
            <a:r>
              <a:rPr lang="en-CA" dirty="0"/>
              <a:t>Cinnamon System Settings</a:t>
            </a:r>
          </a:p>
          <a:p>
            <a:endParaRPr lang="en-CA" dirty="0"/>
          </a:p>
        </p:txBody>
      </p:sp>
      <p:pic>
        <p:nvPicPr>
          <p:cNvPr id="9" name="Picture 8">
            <a:extLst>
              <a:ext uri="{FF2B5EF4-FFF2-40B4-BE49-F238E27FC236}">
                <a16:creationId xmlns:a16="http://schemas.microsoft.com/office/drawing/2014/main" id="{8BD89087-7539-75FF-14DE-CC670F1A6A7B}"/>
              </a:ext>
            </a:extLst>
          </p:cNvPr>
          <p:cNvPicPr>
            <a:picLocks noChangeAspect="1"/>
          </p:cNvPicPr>
          <p:nvPr/>
        </p:nvPicPr>
        <p:blipFill>
          <a:blip r:embed="rId3"/>
          <a:stretch>
            <a:fillRect/>
          </a:stretch>
        </p:blipFill>
        <p:spPr>
          <a:xfrm>
            <a:off x="7202311" y="4110326"/>
            <a:ext cx="3274730" cy="1833849"/>
          </a:xfrm>
          <a:prstGeom prst="rect">
            <a:avLst/>
          </a:prstGeom>
        </p:spPr>
      </p:pic>
      <p:sp>
        <p:nvSpPr>
          <p:cNvPr id="10" name="TextBox 9">
            <a:extLst>
              <a:ext uri="{FF2B5EF4-FFF2-40B4-BE49-F238E27FC236}">
                <a16:creationId xmlns:a16="http://schemas.microsoft.com/office/drawing/2014/main" id="{C23139D7-3B04-983B-D6DD-EB5541E88B6D}"/>
              </a:ext>
            </a:extLst>
          </p:cNvPr>
          <p:cNvSpPr txBox="1"/>
          <p:nvPr/>
        </p:nvSpPr>
        <p:spPr>
          <a:xfrm>
            <a:off x="7202311" y="3740701"/>
            <a:ext cx="2952521" cy="369332"/>
          </a:xfrm>
          <a:prstGeom prst="rect">
            <a:avLst/>
          </a:prstGeom>
          <a:noFill/>
        </p:spPr>
        <p:txBody>
          <a:bodyPr wrap="square" rtlCol="0">
            <a:spAutoFit/>
          </a:bodyPr>
          <a:lstStyle/>
          <a:p>
            <a:r>
              <a:rPr lang="en-CA" dirty="0"/>
              <a:t>Gnome Control Panel</a:t>
            </a:r>
          </a:p>
        </p:txBody>
      </p:sp>
    </p:spTree>
    <p:extLst>
      <p:ext uri="{BB962C8B-B14F-4D97-AF65-F5344CB8AC3E}">
        <p14:creationId xmlns:p14="http://schemas.microsoft.com/office/powerpoint/2010/main" val="335038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8A19-541F-AF10-8985-A56C1362FFC7}"/>
              </a:ext>
            </a:extLst>
          </p:cNvPr>
          <p:cNvSpPr>
            <a:spLocks noGrp="1"/>
          </p:cNvSpPr>
          <p:nvPr>
            <p:ph type="title"/>
          </p:nvPr>
        </p:nvSpPr>
        <p:spPr/>
        <p:txBody>
          <a:bodyPr>
            <a:normAutofit/>
          </a:bodyPr>
          <a:lstStyle/>
          <a:p>
            <a:r>
              <a:rPr lang="en-US" b="1" dirty="0"/>
              <a:t>How Operating System manages memory</a:t>
            </a:r>
            <a:endParaRPr lang="en-CA" b="1" dirty="0"/>
          </a:p>
        </p:txBody>
      </p:sp>
      <p:sp>
        <p:nvSpPr>
          <p:cNvPr id="3" name="Content Placeholder 2">
            <a:extLst>
              <a:ext uri="{FF2B5EF4-FFF2-40B4-BE49-F238E27FC236}">
                <a16:creationId xmlns:a16="http://schemas.microsoft.com/office/drawing/2014/main" id="{09B4196B-783B-AB01-2E95-67D65BAC601F}"/>
              </a:ext>
            </a:extLst>
          </p:cNvPr>
          <p:cNvSpPr>
            <a:spLocks noGrp="1"/>
          </p:cNvSpPr>
          <p:nvPr>
            <p:ph idx="1"/>
          </p:nvPr>
        </p:nvSpPr>
        <p:spPr>
          <a:xfrm>
            <a:off x="1179576" y="1234441"/>
            <a:ext cx="10174224" cy="4615516"/>
          </a:xfrm>
        </p:spPr>
        <p:txBody>
          <a:bodyPr>
            <a:normAutofit fontScale="92500" lnSpcReduction="20000"/>
          </a:bodyPr>
          <a:lstStyle/>
          <a:p>
            <a:r>
              <a:rPr lang="en-US" dirty="0"/>
              <a:t>The operating system (OS) maps the available memory of connected devices so the CPU can access them through a technique called Memory-Mapped I/O. In this process, certain memory addresses are reserved and mapped to specific I/O device registers, allowing the CPU to interact with these devices as if they were memory locations, controlling and monitoring them by writing to and reading from these mapped addresses. </a:t>
            </a:r>
          </a:p>
          <a:p>
            <a:pPr lvl="1"/>
            <a:r>
              <a:rPr lang="en-US" dirty="0"/>
              <a:t>During system startup, the OS, often with the help of the BIOS or UEFI firmware, identifies the physical memory layout and the resources (including I/O devices) available on the system. </a:t>
            </a:r>
          </a:p>
          <a:p>
            <a:pPr lvl="1"/>
            <a:r>
              <a:rPr lang="en-US" dirty="0"/>
              <a:t>For Memory-Mapped I/O (MMIO), the OS reserves ranges of physical memory addresses to represent the device's control and status registers. </a:t>
            </a:r>
          </a:p>
          <a:p>
            <a:pPr lvl="1"/>
            <a:r>
              <a:rPr lang="en-US" dirty="0"/>
              <a:t>The CPU can then send commands or read status information from the I/O device by simply performing read and write operations to these specific, designated memory addresses. </a:t>
            </a:r>
            <a:endParaRPr lang="en-CA" dirty="0"/>
          </a:p>
        </p:txBody>
      </p:sp>
    </p:spTree>
    <p:extLst>
      <p:ext uri="{BB962C8B-B14F-4D97-AF65-F5344CB8AC3E}">
        <p14:creationId xmlns:p14="http://schemas.microsoft.com/office/powerpoint/2010/main" val="105597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6189-31DB-6F92-2221-A71E17491054}"/>
              </a:ext>
            </a:extLst>
          </p:cNvPr>
          <p:cNvSpPr>
            <a:spLocks noGrp="1"/>
          </p:cNvSpPr>
          <p:nvPr>
            <p:ph type="title"/>
          </p:nvPr>
        </p:nvSpPr>
        <p:spPr/>
        <p:txBody>
          <a:bodyPr>
            <a:normAutofit/>
          </a:bodyPr>
          <a:lstStyle/>
          <a:p>
            <a:r>
              <a:rPr lang="en-CA" b="1" dirty="0"/>
              <a:t>File systems</a:t>
            </a:r>
          </a:p>
        </p:txBody>
      </p:sp>
      <p:sp>
        <p:nvSpPr>
          <p:cNvPr id="3" name="Content Placeholder 2">
            <a:extLst>
              <a:ext uri="{FF2B5EF4-FFF2-40B4-BE49-F238E27FC236}">
                <a16:creationId xmlns:a16="http://schemas.microsoft.com/office/drawing/2014/main" id="{2FF5633E-2DC7-F7B5-6F0C-6A7CCBA2D7C8}"/>
              </a:ext>
            </a:extLst>
          </p:cNvPr>
          <p:cNvSpPr>
            <a:spLocks noGrp="1"/>
          </p:cNvSpPr>
          <p:nvPr>
            <p:ph idx="1"/>
          </p:nvPr>
        </p:nvSpPr>
        <p:spPr>
          <a:xfrm>
            <a:off x="1179576" y="1078992"/>
            <a:ext cx="10174224" cy="4754249"/>
          </a:xfrm>
        </p:spPr>
        <p:txBody>
          <a:bodyPr>
            <a:normAutofit fontScale="92500" lnSpcReduction="10000"/>
          </a:bodyPr>
          <a:lstStyle/>
          <a:p>
            <a:pPr marL="0" indent="0">
              <a:buNone/>
            </a:pPr>
            <a:r>
              <a:rPr lang="en-US" dirty="0"/>
              <a:t>File systems are a crucial part of any operating system, providing a structured way to store, organize and manage data on storage devices such as hard drives, SSDs and USB drives.</a:t>
            </a:r>
          </a:p>
          <a:p>
            <a:pPr marL="0" indent="0">
              <a:buNone/>
            </a:pPr>
            <a:r>
              <a:rPr lang="en-US" dirty="0"/>
              <a:t>Popular File Systems</a:t>
            </a:r>
          </a:p>
          <a:p>
            <a:pPr lvl="1"/>
            <a:r>
              <a:rPr lang="en-US" dirty="0"/>
              <a:t>FAT (File Allocation Table): An older file system used by older versions of Windows and other operating systems.</a:t>
            </a:r>
          </a:p>
          <a:p>
            <a:pPr lvl="1"/>
            <a:r>
              <a:rPr lang="en-US" dirty="0"/>
              <a:t> TFS (New Technology File System): A modern file system used by Windows. It supports features such as file and folder permissions, compression and encryption.</a:t>
            </a:r>
          </a:p>
          <a:p>
            <a:pPr lvl="1"/>
            <a:r>
              <a:rPr lang="en-US" dirty="0" err="1"/>
              <a:t>ext</a:t>
            </a:r>
            <a:r>
              <a:rPr lang="en-US" dirty="0"/>
              <a:t> (Extended File System): A file system commonly used on Linux and Unix-based operating systems.</a:t>
            </a:r>
          </a:p>
          <a:p>
            <a:pPr lvl="1"/>
            <a:r>
              <a:rPr lang="en-US" dirty="0"/>
              <a:t>HFS (Hierarchical File System): A file system used by macOS.</a:t>
            </a:r>
          </a:p>
          <a:p>
            <a:pPr lvl="1"/>
            <a:r>
              <a:rPr lang="en-US" dirty="0"/>
              <a:t>APFS (Apple File System): A new file system introduced by Apple for their Macs and iOS devices.</a:t>
            </a:r>
            <a:endParaRPr lang="en-CA" dirty="0"/>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090264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459342-F5E8-879D-5842-95F599645D4D}"/>
              </a:ext>
            </a:extLst>
          </p:cNvPr>
          <p:cNvSpPr>
            <a:spLocks noGrp="1"/>
          </p:cNvSpPr>
          <p:nvPr>
            <p:ph type="title"/>
          </p:nvPr>
        </p:nvSpPr>
        <p:spPr/>
        <p:txBody>
          <a:bodyPr/>
          <a:lstStyle/>
          <a:p>
            <a:r>
              <a:rPr lang="en-CA" b="1" dirty="0"/>
              <a:t>File systems</a:t>
            </a:r>
          </a:p>
        </p:txBody>
      </p:sp>
      <p:sp>
        <p:nvSpPr>
          <p:cNvPr id="5" name="Content Placeholder 4">
            <a:extLst>
              <a:ext uri="{FF2B5EF4-FFF2-40B4-BE49-F238E27FC236}">
                <a16:creationId xmlns:a16="http://schemas.microsoft.com/office/drawing/2014/main" id="{740A6D00-17D6-C789-ED6D-9EA32051240D}"/>
              </a:ext>
            </a:extLst>
          </p:cNvPr>
          <p:cNvSpPr>
            <a:spLocks noGrp="1"/>
          </p:cNvSpPr>
          <p:nvPr>
            <p:ph sz="half" idx="1"/>
          </p:nvPr>
        </p:nvSpPr>
        <p:spPr>
          <a:xfrm>
            <a:off x="1179575" y="1078992"/>
            <a:ext cx="5181599" cy="4649779"/>
          </a:xfrm>
        </p:spPr>
        <p:txBody>
          <a:bodyPr>
            <a:normAutofit fontScale="85000" lnSpcReduction="20000"/>
          </a:bodyPr>
          <a:lstStyle/>
          <a:p>
            <a:r>
              <a:rPr lang="en-US" dirty="0"/>
              <a:t> User Application: The programs or software that request file operations like read, write, or delete.</a:t>
            </a:r>
          </a:p>
          <a:p>
            <a:r>
              <a:rPr lang="en-US" dirty="0"/>
              <a:t>Logical File System: Manages metadata, file names, directories, and access permissions.</a:t>
            </a:r>
          </a:p>
          <a:p>
            <a:r>
              <a:rPr lang="en-US" dirty="0"/>
              <a:t>Virtual File System (VFS): Acts as a bridge, allowing different file systems to work under a single interface.</a:t>
            </a:r>
          </a:p>
          <a:p>
            <a:r>
              <a:rPr lang="en-US" dirty="0"/>
              <a:t>Physical File System: Handles the actual storage of data blocks on the disk.</a:t>
            </a:r>
          </a:p>
          <a:p>
            <a:r>
              <a:rPr lang="en-US" dirty="0"/>
              <a:t>Partition 1, Partition 2, Partition 3: Divisions of the storage device where files are stored physically.</a:t>
            </a:r>
            <a:endParaRPr lang="en-CA" dirty="0"/>
          </a:p>
        </p:txBody>
      </p:sp>
      <p:pic>
        <p:nvPicPr>
          <p:cNvPr id="7" name="Content Placeholder 6">
            <a:extLst>
              <a:ext uri="{FF2B5EF4-FFF2-40B4-BE49-F238E27FC236}">
                <a16:creationId xmlns:a16="http://schemas.microsoft.com/office/drawing/2014/main" id="{9492948C-96B5-8833-7238-88BA75A40ADF}"/>
              </a:ext>
            </a:extLst>
          </p:cNvPr>
          <p:cNvPicPr>
            <a:picLocks noGrp="1" noChangeAspect="1"/>
          </p:cNvPicPr>
          <p:nvPr>
            <p:ph sz="half" idx="2"/>
          </p:nvPr>
        </p:nvPicPr>
        <p:blipFill>
          <a:blip r:embed="rId2"/>
          <a:stretch>
            <a:fillRect/>
          </a:stretch>
        </p:blipFill>
        <p:spPr>
          <a:xfrm>
            <a:off x="6266687" y="1691774"/>
            <a:ext cx="5181600" cy="2435352"/>
          </a:xfrm>
          <a:prstGeom prst="rect">
            <a:avLst/>
          </a:prstGeom>
        </p:spPr>
      </p:pic>
    </p:spTree>
    <p:extLst>
      <p:ext uri="{BB962C8B-B14F-4D97-AF65-F5344CB8AC3E}">
        <p14:creationId xmlns:p14="http://schemas.microsoft.com/office/powerpoint/2010/main" val="402062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3EBB-8621-1567-FBEB-C0D286894FFE}"/>
              </a:ext>
            </a:extLst>
          </p:cNvPr>
          <p:cNvSpPr>
            <a:spLocks noGrp="1"/>
          </p:cNvSpPr>
          <p:nvPr>
            <p:ph type="title"/>
          </p:nvPr>
        </p:nvSpPr>
        <p:spPr/>
        <p:txBody>
          <a:bodyPr/>
          <a:lstStyle/>
          <a:p>
            <a:r>
              <a:rPr lang="en-CA" b="1" dirty="0"/>
              <a:t>File systems</a:t>
            </a:r>
            <a:endParaRPr lang="en-CA" dirty="0"/>
          </a:p>
        </p:txBody>
      </p:sp>
      <p:sp>
        <p:nvSpPr>
          <p:cNvPr id="3" name="Content Placeholder 2">
            <a:extLst>
              <a:ext uri="{FF2B5EF4-FFF2-40B4-BE49-F238E27FC236}">
                <a16:creationId xmlns:a16="http://schemas.microsoft.com/office/drawing/2014/main" id="{B7BD70DC-2B04-91ED-36E2-5952078F031B}"/>
              </a:ext>
            </a:extLst>
          </p:cNvPr>
          <p:cNvSpPr>
            <a:spLocks noGrp="1"/>
          </p:cNvSpPr>
          <p:nvPr>
            <p:ph idx="1"/>
          </p:nvPr>
        </p:nvSpPr>
        <p:spPr>
          <a:xfrm>
            <a:off x="1179576" y="1078992"/>
            <a:ext cx="10174224" cy="5097971"/>
          </a:xfrm>
        </p:spPr>
        <p:txBody>
          <a:bodyPr>
            <a:normAutofit lnSpcReduction="10000"/>
          </a:bodyPr>
          <a:lstStyle/>
          <a:p>
            <a:r>
              <a:rPr lang="en-CA" dirty="0"/>
              <a:t>A file system manages how and where blocks are read/written to the storage devices.</a:t>
            </a:r>
          </a:p>
          <a:p>
            <a:r>
              <a:rPr lang="en-CA" dirty="0"/>
              <a:t>A block is typically 4K of data by default but can be changed when the file system is added to the  storage device (cannot be changed after without reformatting the storage). This is the smallest amount of data that is read or written to the device at 1 time.</a:t>
            </a:r>
          </a:p>
          <a:p>
            <a:pPr lvl="1"/>
            <a:r>
              <a:rPr lang="en-CA" dirty="0"/>
              <a:t>Writing files that are smaller than 4k will still take up 4k of space but part of the block will be empty</a:t>
            </a:r>
          </a:p>
          <a:p>
            <a:pPr lvl="1"/>
            <a:r>
              <a:rPr lang="en-CA" dirty="0"/>
              <a:t>If you have ever wondered how files get infected with viruses, clever hackers use this empty space to hide their malicious code from anti-virus file size checking utilities</a:t>
            </a:r>
          </a:p>
          <a:p>
            <a:r>
              <a:rPr lang="en-CA" dirty="0"/>
              <a:t>The 4K size was determined to be the best for a balanced file system that would not waste too much space.</a:t>
            </a:r>
          </a:p>
        </p:txBody>
      </p:sp>
    </p:spTree>
    <p:extLst>
      <p:ext uri="{BB962C8B-B14F-4D97-AF65-F5344CB8AC3E}">
        <p14:creationId xmlns:p14="http://schemas.microsoft.com/office/powerpoint/2010/main" val="32375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2E07-5CC3-2792-FFE3-749414208EB1}"/>
              </a:ext>
            </a:extLst>
          </p:cNvPr>
          <p:cNvSpPr>
            <a:spLocks noGrp="1"/>
          </p:cNvSpPr>
          <p:nvPr>
            <p:ph type="title"/>
          </p:nvPr>
        </p:nvSpPr>
        <p:spPr/>
        <p:txBody>
          <a:bodyPr/>
          <a:lstStyle/>
          <a:p>
            <a:r>
              <a:rPr lang="en-CA" b="1" dirty="0"/>
              <a:t>File Systems</a:t>
            </a:r>
          </a:p>
        </p:txBody>
      </p:sp>
      <p:sp>
        <p:nvSpPr>
          <p:cNvPr id="3" name="Content Placeholder 2">
            <a:extLst>
              <a:ext uri="{FF2B5EF4-FFF2-40B4-BE49-F238E27FC236}">
                <a16:creationId xmlns:a16="http://schemas.microsoft.com/office/drawing/2014/main" id="{01807EC2-FE73-5A79-6A1A-075C437FA847}"/>
              </a:ext>
            </a:extLst>
          </p:cNvPr>
          <p:cNvSpPr>
            <a:spLocks noGrp="1"/>
          </p:cNvSpPr>
          <p:nvPr>
            <p:ph idx="1"/>
          </p:nvPr>
        </p:nvSpPr>
        <p:spPr/>
        <p:txBody>
          <a:bodyPr/>
          <a:lstStyle/>
          <a:p>
            <a:pPr marL="0" indent="0">
              <a:buNone/>
            </a:pPr>
            <a:r>
              <a:rPr lang="en-CA" dirty="0"/>
              <a:t>File systems use many different methods of managing the blocks on a storage device. Most use some form of table in conjunction with directories as well as various allocation methods.</a:t>
            </a:r>
          </a:p>
          <a:p>
            <a:pPr marL="0" indent="0">
              <a:buNone/>
            </a:pPr>
            <a:r>
              <a:rPr lang="en-US" b="1" dirty="0"/>
              <a:t>File Allocation Methods</a:t>
            </a:r>
          </a:p>
          <a:p>
            <a:pPr lvl="1"/>
            <a:r>
              <a:rPr lang="en-US" dirty="0"/>
              <a:t>There are several types of file allocation methods. These are mentioned below:</a:t>
            </a:r>
          </a:p>
          <a:p>
            <a:pPr lvl="1"/>
            <a:r>
              <a:rPr lang="en-US" dirty="0"/>
              <a:t>Contiguous Allocation </a:t>
            </a:r>
          </a:p>
          <a:p>
            <a:pPr lvl="1"/>
            <a:r>
              <a:rPr lang="en-US" dirty="0"/>
              <a:t>Linked Allocation(Non-contiguous allocation)</a:t>
            </a:r>
          </a:p>
          <a:p>
            <a:pPr lvl="1"/>
            <a:r>
              <a:rPr lang="en-US" dirty="0"/>
              <a:t>Indexed Allocation</a:t>
            </a:r>
          </a:p>
          <a:p>
            <a:endParaRPr lang="en-CA" dirty="0"/>
          </a:p>
        </p:txBody>
      </p:sp>
    </p:spTree>
    <p:extLst>
      <p:ext uri="{BB962C8B-B14F-4D97-AF65-F5344CB8AC3E}">
        <p14:creationId xmlns:p14="http://schemas.microsoft.com/office/powerpoint/2010/main" val="247646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984E5-B0CA-7EEB-46E5-67FF50D865D7}"/>
              </a:ext>
            </a:extLst>
          </p:cNvPr>
          <p:cNvSpPr>
            <a:spLocks noGrp="1"/>
          </p:cNvSpPr>
          <p:nvPr>
            <p:ph type="title"/>
          </p:nvPr>
        </p:nvSpPr>
        <p:spPr/>
        <p:txBody>
          <a:bodyPr/>
          <a:lstStyle/>
          <a:p>
            <a:r>
              <a:rPr lang="en-CA" b="1" dirty="0"/>
              <a:t>File Systems</a:t>
            </a:r>
            <a:endParaRPr lang="en-CA" dirty="0"/>
          </a:p>
        </p:txBody>
      </p:sp>
      <p:sp>
        <p:nvSpPr>
          <p:cNvPr id="3" name="Content Placeholder 2">
            <a:extLst>
              <a:ext uri="{FF2B5EF4-FFF2-40B4-BE49-F238E27FC236}">
                <a16:creationId xmlns:a16="http://schemas.microsoft.com/office/drawing/2014/main" id="{37DB143F-E3E3-62ED-9153-1EC1012F17EE}"/>
              </a:ext>
            </a:extLst>
          </p:cNvPr>
          <p:cNvSpPr>
            <a:spLocks noGrp="1"/>
          </p:cNvSpPr>
          <p:nvPr>
            <p:ph sz="half" idx="1"/>
          </p:nvPr>
        </p:nvSpPr>
        <p:spPr>
          <a:xfrm>
            <a:off x="1179576" y="1078993"/>
            <a:ext cx="4840224" cy="4659656"/>
          </a:xfrm>
        </p:spPr>
        <p:txBody>
          <a:bodyPr>
            <a:normAutofit lnSpcReduction="10000"/>
          </a:bodyPr>
          <a:lstStyle/>
          <a:p>
            <a:pPr marL="0" indent="0">
              <a:buNone/>
            </a:pPr>
            <a:r>
              <a:rPr lang="en-US" b="1" dirty="0"/>
              <a:t>Contiguous Allocation</a:t>
            </a:r>
          </a:p>
          <a:p>
            <a:pPr lvl="1"/>
            <a:r>
              <a:rPr lang="en-US" dirty="0"/>
              <a:t>In this scheme, each file occupies a contiguous set of blocks on the disk. This means that given the starting block address and the length of the file (in terms of blocks required), we can determine the blocks occupied by the file. The directory entry for a file with contiguous allocation contains: </a:t>
            </a:r>
          </a:p>
          <a:p>
            <a:pPr lvl="1"/>
            <a:r>
              <a:rPr lang="en-US" dirty="0"/>
              <a:t>Address of starting block</a:t>
            </a:r>
          </a:p>
          <a:p>
            <a:pPr lvl="1"/>
            <a:r>
              <a:rPr lang="en-US" dirty="0"/>
              <a:t>Length of the allocated portion.</a:t>
            </a:r>
          </a:p>
          <a:p>
            <a:endParaRPr lang="en-CA" dirty="0"/>
          </a:p>
        </p:txBody>
      </p:sp>
      <p:pic>
        <p:nvPicPr>
          <p:cNvPr id="5" name="Content Placeholder 4">
            <a:extLst>
              <a:ext uri="{FF2B5EF4-FFF2-40B4-BE49-F238E27FC236}">
                <a16:creationId xmlns:a16="http://schemas.microsoft.com/office/drawing/2014/main" id="{B4A528AF-4159-51C6-3E0A-165BBF154893}"/>
              </a:ext>
            </a:extLst>
          </p:cNvPr>
          <p:cNvPicPr>
            <a:picLocks noGrp="1" noChangeAspect="1"/>
          </p:cNvPicPr>
          <p:nvPr>
            <p:ph sz="half" idx="2"/>
          </p:nvPr>
        </p:nvPicPr>
        <p:blipFill>
          <a:blip r:embed="rId2"/>
          <a:stretch>
            <a:fillRect/>
          </a:stretch>
        </p:blipFill>
        <p:spPr>
          <a:xfrm>
            <a:off x="6172200" y="1225040"/>
            <a:ext cx="5181600" cy="3704694"/>
          </a:xfrm>
          <a:prstGeom prst="rect">
            <a:avLst/>
          </a:prstGeom>
        </p:spPr>
      </p:pic>
    </p:spTree>
    <p:extLst>
      <p:ext uri="{BB962C8B-B14F-4D97-AF65-F5344CB8AC3E}">
        <p14:creationId xmlns:p14="http://schemas.microsoft.com/office/powerpoint/2010/main" val="3297872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8665</TotalTime>
  <Words>3392</Words>
  <Application>Microsoft Office PowerPoint</Application>
  <PresentationFormat>Widescreen</PresentationFormat>
  <Paragraphs>243</Paragraphs>
  <Slides>37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.AppleSystemUIFont</vt:lpstr>
      <vt:lpstr>Arial</vt:lpstr>
      <vt:lpstr>Calibri</vt:lpstr>
      <vt:lpstr>Calibri Light</vt:lpstr>
      <vt:lpstr>Optima</vt:lpstr>
      <vt:lpstr>Times New Roman</vt:lpstr>
      <vt:lpstr>Office Theme</vt:lpstr>
      <vt:lpstr>Operating Systems</vt:lpstr>
      <vt:lpstr>Basic Operating Systems</vt:lpstr>
      <vt:lpstr>Basic Structure</vt:lpstr>
      <vt:lpstr>How Operating System manages memory</vt:lpstr>
      <vt:lpstr>File systems</vt:lpstr>
      <vt:lpstr>File systems</vt:lpstr>
      <vt:lpstr>File systems</vt:lpstr>
      <vt:lpstr>File Systems</vt:lpstr>
      <vt:lpstr>File Systems</vt:lpstr>
      <vt:lpstr>File Systems</vt:lpstr>
      <vt:lpstr>File Systems</vt:lpstr>
      <vt:lpstr>Processes</vt:lpstr>
      <vt:lpstr>Processes</vt:lpstr>
      <vt:lpstr>Summarizing the OS Responsibilities</vt:lpstr>
      <vt:lpstr>Memory management</vt:lpstr>
      <vt:lpstr>File management</vt:lpstr>
      <vt:lpstr>Process management</vt:lpstr>
      <vt:lpstr>OS Interfaces</vt:lpstr>
      <vt:lpstr>CLI (command line) VS. GUI (Graphical User Interface)</vt:lpstr>
      <vt:lpstr>Desktop Features and Use Case</vt:lpstr>
      <vt:lpstr>Desktop Features and Use Case</vt:lpstr>
      <vt:lpstr>Desktop Features and Use Case</vt:lpstr>
      <vt:lpstr>Desktop Features and Use Case</vt:lpstr>
      <vt:lpstr>Windows Features </vt:lpstr>
      <vt:lpstr>Windows 11 Desktop Components</vt:lpstr>
      <vt:lpstr>Managing Windows Files and Folders</vt:lpstr>
      <vt:lpstr>Control Panel</vt:lpstr>
      <vt:lpstr>Windows Settings</vt:lpstr>
      <vt:lpstr>Introduction to macOS </vt:lpstr>
      <vt:lpstr>macOS Tahoe</vt:lpstr>
      <vt:lpstr>Navigating the User Interface</vt:lpstr>
      <vt:lpstr>Management and Troubleshooting Tools</vt:lpstr>
      <vt:lpstr>Utilities</vt:lpstr>
      <vt:lpstr>Introduction to Linux </vt:lpstr>
      <vt:lpstr>Linux</vt:lpstr>
      <vt:lpstr>Navigating the User Interface</vt:lpstr>
      <vt:lpstr>System Settings</vt:lpstr>
    </vt:vector>
  </TitlesOfParts>
  <Manager/>
  <Company>© 2016 Pearson Education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CompTIA A+ Guide to IT Hardware and Software SEVENTH EDITION</dc:title>
  <dc:subject>Chapter 7 Storage Devices</dc:subject>
  <dc:creator>Cheryl A. Schmidt</dc:creator>
  <cp:keywords/>
  <dc:description/>
  <cp:lastModifiedBy>Myles Burgess</cp:lastModifiedBy>
  <cp:revision>202</cp:revision>
  <cp:lastPrinted>2016-06-12T19:42:50Z</cp:lastPrinted>
  <dcterms:created xsi:type="dcterms:W3CDTF">2016-05-24T22:20:56Z</dcterms:created>
  <dcterms:modified xsi:type="dcterms:W3CDTF">2025-10-30T16:42:12Z</dcterms:modified>
  <cp:category/>
</cp:coreProperties>
</file>